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57" r:id="rId4"/>
    <p:sldId id="258" r:id="rId5"/>
    <p:sldId id="259" r:id="rId6"/>
    <p:sldId id="278" r:id="rId7"/>
    <p:sldId id="264" r:id="rId8"/>
    <p:sldId id="276" r:id="rId9"/>
    <p:sldId id="260" r:id="rId10"/>
    <p:sldId id="261" r:id="rId11"/>
    <p:sldId id="263" r:id="rId12"/>
    <p:sldId id="275" r:id="rId13"/>
    <p:sldId id="265" r:id="rId14"/>
    <p:sldId id="266" r:id="rId15"/>
    <p:sldId id="279" r:id="rId16"/>
    <p:sldId id="28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7" r:id="rId26"/>
  </p:sldIdLst>
  <p:sldSz cx="9144000" cy="6858000" type="screen4x3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%20ABSD\Saison%202022-2023\2022%20Projet%20ANS\4%20Exploitation%20r&#233;sultats\2023%2003%20QuestionnaireD&#233;pouillement%20COMPLET%20189Q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%20ABSD\Saison%202022-2023\2022%20Projet%20ANS\4%20Exploitation%20r&#233;sultats\2023%2003%20QuestionnaireD&#233;pouillement%20COMPLET%20189Q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2023%2003%20QuestionnaireD&#233;pouillement%20COMPLET%20189Q-1%20Marti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\Documents\Mes%20documents\Lenaig\ABSD\Saison%202022-2023\2022%20Projet%20ANS\Fichier%20Questionnaire%20D&#233;pouillement\2023%2003%20QuestionnaireD&#233;pouillement%20COMPLET%20189Q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%20ABSD\Saison%202022-2023\2022%20Projet%20ANS\4%20Exploitation%20r&#233;sultats\2023%2003%20QuestionnaireD&#233;pouillement%20COMPLET%20189Q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%20ABSD\Saison%202022-2023\2022%20Projet%20ANS\4%20Exploitation%20r&#233;sultats\2023%2003%20QuestionnaireD&#233;pouillement%20COMPLET%20189Q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%20ABSD\Saison%202022-2023\2022%20Projet%20ANS\4%20Exploitation%20r&#233;sultats\2023%2003%20QuestionnaireD&#233;pouillement%20COMPLET%20189Q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ocuments\1%20ABSD\Saison%202022-2023\2022%20Projet%20ANS\4%20Exploitation%20r&#233;sultats\2023%2003%20QuestionnaireD&#233;pouillement%20COMPLET%20189Q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Taux de réponse par genre</a:t>
            </a:r>
          </a:p>
        </c:rich>
      </c:tx>
      <c:layout>
        <c:manualLayout>
          <c:xMode val="edge"/>
          <c:yMode val="edge"/>
          <c:x val="0.38872168387932193"/>
          <c:y val="7.9751972750979006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'Tx réponses'!$B$7</c:f>
              <c:strCache>
                <c:ptCount val="1"/>
                <c:pt idx="0">
                  <c:v>Nb adhérents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25064635025466E-2"/>
                  <c:y val="-1.294498381877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C-4FBA-A33A-5A836E236BA6}"/>
                </c:ext>
              </c:extLst>
            </c:dLbl>
            <c:dLbl>
              <c:idx val="1"/>
              <c:layout>
                <c:manualLayout>
                  <c:x val="1.5037596952538226E-2"/>
                  <c:y val="-8.629989212513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1C-4FBA-A33A-5A836E236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'Tx réponses'!$A$8:$A$9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'Tx réponses'!$B$8:$B$9</c:f>
              <c:numCache>
                <c:formatCode>General</c:formatCode>
                <c:ptCount val="2"/>
                <c:pt idx="0">
                  <c:v>241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C-4FBA-A33A-5A836E236BA6}"/>
            </c:ext>
          </c:extLst>
        </c:ser>
        <c:ser>
          <c:idx val="1"/>
          <c:order val="1"/>
          <c:tx>
            <c:strRef>
              <c:f>'Tx réponses'!$C$7</c:f>
              <c:strCache>
                <c:ptCount val="1"/>
                <c:pt idx="0">
                  <c:v>Nb quest reçus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2.5000000000000015E-2"/>
                  <c:y val="-9.3240093240093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1C-4FBA-A33A-5A836E236BA6}"/>
                </c:ext>
              </c:extLst>
            </c:dLbl>
            <c:dLbl>
              <c:idx val="1"/>
              <c:layout>
                <c:manualLayout>
                  <c:x val="2.5000000000000015E-2"/>
                  <c:y val="-1.864801864801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1C-4FBA-A33A-5A836E236B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'Tx réponses'!$A$8:$A$9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'Tx réponses'!$C$8:$C$9</c:f>
              <c:numCache>
                <c:formatCode>General</c:formatCode>
                <c:ptCount val="2"/>
                <c:pt idx="0">
                  <c:v>176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1C-4FBA-A33A-5A836E236B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502144"/>
        <c:axId val="120503680"/>
        <c:axId val="0"/>
      </c:bar3DChart>
      <c:catAx>
        <c:axId val="12050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503680"/>
        <c:crosses val="autoZero"/>
        <c:auto val="1"/>
        <c:lblAlgn val="ctr"/>
        <c:lblOffset val="100"/>
        <c:noMultiLvlLbl val="0"/>
      </c:catAx>
      <c:valAx>
        <c:axId val="12050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5021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68213825365196779"/>
          <c:y val="0.13841044297025465"/>
        </c:manualLayout>
      </c:layout>
      <c:overlay val="0"/>
      <c:spPr>
        <a:solidFill>
          <a:schemeClr val="accent5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Aquagym  par âge'!$A$59</c:f>
              <c:strCache>
                <c:ptCount val="1"/>
                <c:pt idx="0">
                  <c:v>&gt;= 80 ans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-1.0778001404653032E-16"/>
                  <c:y val="3.6236536129538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1-490B-AB75-B1D8938C6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 Aquagym  par âge'!$B$58:$E$58</c:f>
              <c:strCache>
                <c:ptCount val="4"/>
                <c:pt idx="0">
                  <c:v>SPORT DANS L'EAU</c:v>
                </c:pt>
                <c:pt idx="1">
                  <c:v>BONNE SANTE PHYSIQUE</c:v>
                </c:pt>
                <c:pt idx="2">
                  <c:v>ACTIVITE                       BIEN-ETRE</c:v>
                </c:pt>
                <c:pt idx="3">
                  <c:v>LIEN SOCIAL</c:v>
                </c:pt>
              </c:strCache>
            </c:strRef>
          </c:cat>
          <c:val>
            <c:numRef>
              <c:f>'P Aquagym  par âge'!$B$59:$E$59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1-490B-AB75-B1D8938C68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83502928"/>
        <c:axId val="1083504368"/>
      </c:barChart>
      <c:catAx>
        <c:axId val="10835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504368"/>
        <c:crosses val="autoZero"/>
        <c:auto val="1"/>
        <c:lblAlgn val="ctr"/>
        <c:lblOffset val="100"/>
        <c:noMultiLvlLbl val="0"/>
      </c:catAx>
      <c:valAx>
        <c:axId val="1083504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5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6673525252525252"/>
          <c:y val="0.1655765359427159"/>
        </c:manualLayout>
      </c:layout>
      <c:overlay val="0"/>
      <c:spPr>
        <a:solidFill>
          <a:schemeClr val="accent3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Aquagym  par âge'!$A$47</c:f>
              <c:strCache>
                <c:ptCount val="1"/>
                <c:pt idx="0">
                  <c:v>70 à 79 ans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 Aquagym  par âge'!$B$46:$E$46</c:f>
              <c:strCache>
                <c:ptCount val="4"/>
                <c:pt idx="0">
                  <c:v>SPORT DANS L'EAU</c:v>
                </c:pt>
                <c:pt idx="1">
                  <c:v>BONNE SANTE PHYSIQUE</c:v>
                </c:pt>
                <c:pt idx="2">
                  <c:v>ACTIVITE                       BIEN-ETRE</c:v>
                </c:pt>
                <c:pt idx="3">
                  <c:v>LIEN SOCIAL</c:v>
                </c:pt>
              </c:strCache>
            </c:strRef>
          </c:cat>
          <c:val>
            <c:numRef>
              <c:f>'P Aquagym  par âge'!$B$47:$E$47</c:f>
              <c:numCache>
                <c:formatCode>General</c:formatCode>
                <c:ptCount val="4"/>
                <c:pt idx="0">
                  <c:v>58</c:v>
                </c:pt>
                <c:pt idx="1">
                  <c:v>71</c:v>
                </c:pt>
                <c:pt idx="2">
                  <c:v>54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A-4E9A-AF64-84237AD0B7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83502928"/>
        <c:axId val="1083504368"/>
      </c:barChart>
      <c:catAx>
        <c:axId val="10835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504368"/>
        <c:crosses val="autoZero"/>
        <c:auto val="1"/>
        <c:lblAlgn val="ctr"/>
        <c:lblOffset val="100"/>
        <c:noMultiLvlLbl val="0"/>
      </c:catAx>
      <c:valAx>
        <c:axId val="1083504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5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200"/>
              <a:t>L'aquagym pour maintenir les capacités physiques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'Cap Physiques'!$N$4</c:f>
              <c:strCache>
                <c:ptCount val="1"/>
                <c:pt idx="0">
                  <c:v>Très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'Cap Physiques'!$O$3:$T$3</c:f>
              <c:strCache>
                <c:ptCount val="6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</c:strCache>
            </c:strRef>
          </c:cat>
          <c:val>
            <c:numRef>
              <c:f>'Cap Physiques'!$O$4:$T$4</c:f>
              <c:numCache>
                <c:formatCode>General</c:formatCode>
                <c:ptCount val="6"/>
                <c:pt idx="0">
                  <c:v>133</c:v>
                </c:pt>
                <c:pt idx="1">
                  <c:v>112</c:v>
                </c:pt>
                <c:pt idx="2">
                  <c:v>104</c:v>
                </c:pt>
                <c:pt idx="3">
                  <c:v>103</c:v>
                </c:pt>
                <c:pt idx="4">
                  <c:v>74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C-4F8B-AD20-34F5EE545D70}"/>
            </c:ext>
          </c:extLst>
        </c:ser>
        <c:ser>
          <c:idx val="1"/>
          <c:order val="1"/>
          <c:tx>
            <c:strRef>
              <c:f>'Cap Physiques'!$N$5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'Cap Physiques'!$O$3:$T$3</c:f>
              <c:strCache>
                <c:ptCount val="6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</c:strCache>
            </c:strRef>
          </c:cat>
          <c:val>
            <c:numRef>
              <c:f>'Cap Physiques'!$O$5:$T$5</c:f>
              <c:numCache>
                <c:formatCode>General</c:formatCode>
                <c:ptCount val="6"/>
                <c:pt idx="0">
                  <c:v>43</c:v>
                </c:pt>
                <c:pt idx="1">
                  <c:v>63</c:v>
                </c:pt>
                <c:pt idx="2">
                  <c:v>70</c:v>
                </c:pt>
                <c:pt idx="3">
                  <c:v>70</c:v>
                </c:pt>
                <c:pt idx="4">
                  <c:v>68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C-4F8B-AD20-34F5EE545D70}"/>
            </c:ext>
          </c:extLst>
        </c:ser>
        <c:ser>
          <c:idx val="2"/>
          <c:order val="2"/>
          <c:tx>
            <c:strRef>
              <c:f>'Cap Physiques'!$N$6</c:f>
              <c:strCache>
                <c:ptCount val="1"/>
                <c:pt idx="0">
                  <c:v>Moins important</c:v>
                </c:pt>
              </c:strCache>
            </c:strRef>
          </c:tx>
          <c:invertIfNegative val="0"/>
          <c:cat>
            <c:strRef>
              <c:f>'Cap Physiques'!$O$3:$T$3</c:f>
              <c:strCache>
                <c:ptCount val="6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</c:strCache>
            </c:strRef>
          </c:cat>
          <c:val>
            <c:numRef>
              <c:f>'Cap Physiques'!$O$6:$T$6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25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3C-4F8B-AD20-34F5EE545D70}"/>
            </c:ext>
          </c:extLst>
        </c:ser>
        <c:ser>
          <c:idx val="3"/>
          <c:order val="3"/>
          <c:tx>
            <c:strRef>
              <c:f>'Cap Physiques'!$N$7</c:f>
              <c:strCache>
                <c:ptCount val="1"/>
                <c:pt idx="0">
                  <c:v>Non  Renseigné</c:v>
                </c:pt>
              </c:strCache>
            </c:strRef>
          </c:tx>
          <c:invertIfNegative val="0"/>
          <c:cat>
            <c:strRef>
              <c:f>'Cap Physiques'!$O$3:$T$3</c:f>
              <c:strCache>
                <c:ptCount val="6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</c:strCache>
            </c:strRef>
          </c:cat>
          <c:val>
            <c:numRef>
              <c:f>'Cap Physiques'!$O$7:$T$7</c:f>
              <c:numCache>
                <c:formatCode>General</c:formatCode>
                <c:ptCount val="6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21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3C-4F8B-AD20-34F5EE545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95776"/>
        <c:axId val="123609856"/>
      </c:barChart>
      <c:catAx>
        <c:axId val="12359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fr-FR"/>
          </a:p>
        </c:txPr>
        <c:crossAx val="123609856"/>
        <c:crosses val="autoZero"/>
        <c:auto val="1"/>
        <c:lblAlgn val="ctr"/>
        <c:lblOffset val="100"/>
        <c:noMultiLvlLbl val="0"/>
      </c:catAx>
      <c:valAx>
        <c:axId val="12360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595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fr-FR"/>
        </a:p>
      </c:txPr>
    </c:legend>
    <c:plotVisOnly val="1"/>
    <c:dispBlanksAs val="gap"/>
    <c:showDLblsOverMax val="0"/>
  </c:chart>
  <c:spPr>
    <a:ln w="12700">
      <a:solidFill>
        <a:schemeClr val="bg2">
          <a:lumMod val="50000"/>
        </a:schemeClr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L'aquagym,</a:t>
            </a:r>
            <a:r>
              <a:rPr lang="fr-FR" sz="1400" baseline="0"/>
              <a:t> activité de bien-être</a:t>
            </a:r>
            <a:endParaRPr lang="fr-FR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'Bien-être'!$N$3</c:f>
              <c:strCache>
                <c:ptCount val="1"/>
                <c:pt idx="0">
                  <c:v>Très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'Bien-être'!$O$2:$R$2</c:f>
              <c:strCache>
                <c:ptCount val="4"/>
                <c:pt idx="0">
                  <c:v>LEGERETE DS EAU</c:v>
                </c:pt>
                <c:pt idx="1">
                  <c:v>EFFORT ss TRAUMA</c:v>
                </c:pt>
                <c:pt idx="2">
                  <c:v>DETENTE RELAX</c:v>
                </c:pt>
                <c:pt idx="3">
                  <c:v>AMB MUSICALE</c:v>
                </c:pt>
              </c:strCache>
            </c:strRef>
          </c:cat>
          <c:val>
            <c:numRef>
              <c:f>'Bien-être'!$O$3:$R$3</c:f>
              <c:numCache>
                <c:formatCode>General</c:formatCode>
                <c:ptCount val="4"/>
                <c:pt idx="0">
                  <c:v>98</c:v>
                </c:pt>
                <c:pt idx="1">
                  <c:v>123</c:v>
                </c:pt>
                <c:pt idx="2">
                  <c:v>110</c:v>
                </c:pt>
                <c:pt idx="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7-4906-9DAC-0FD7F7E4338E}"/>
            </c:ext>
          </c:extLst>
        </c:ser>
        <c:ser>
          <c:idx val="1"/>
          <c:order val="1"/>
          <c:tx>
            <c:strRef>
              <c:f>'Bien-être'!$N$4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'Bien-être'!$O$2:$R$2</c:f>
              <c:strCache>
                <c:ptCount val="4"/>
                <c:pt idx="0">
                  <c:v>LEGERETE DS EAU</c:v>
                </c:pt>
                <c:pt idx="1">
                  <c:v>EFFORT ss TRAUMA</c:v>
                </c:pt>
                <c:pt idx="2">
                  <c:v>DETENTE RELAX</c:v>
                </c:pt>
                <c:pt idx="3">
                  <c:v>AMB MUSICALE</c:v>
                </c:pt>
              </c:strCache>
            </c:strRef>
          </c:cat>
          <c:val>
            <c:numRef>
              <c:f>'Bien-être'!$O$4:$R$4</c:f>
              <c:numCache>
                <c:formatCode>General</c:formatCode>
                <c:ptCount val="4"/>
                <c:pt idx="0">
                  <c:v>72</c:v>
                </c:pt>
                <c:pt idx="1">
                  <c:v>54</c:v>
                </c:pt>
                <c:pt idx="2">
                  <c:v>63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7-4906-9DAC-0FD7F7E4338E}"/>
            </c:ext>
          </c:extLst>
        </c:ser>
        <c:ser>
          <c:idx val="2"/>
          <c:order val="2"/>
          <c:tx>
            <c:strRef>
              <c:f>'Bien-être'!$N$5</c:f>
              <c:strCache>
                <c:ptCount val="1"/>
                <c:pt idx="0">
                  <c:v>Moins important</c:v>
                </c:pt>
              </c:strCache>
            </c:strRef>
          </c:tx>
          <c:invertIfNegative val="0"/>
          <c:cat>
            <c:strRef>
              <c:f>'Bien-être'!$O$2:$R$2</c:f>
              <c:strCache>
                <c:ptCount val="4"/>
                <c:pt idx="0">
                  <c:v>LEGERETE DS EAU</c:v>
                </c:pt>
                <c:pt idx="1">
                  <c:v>EFFORT ss TRAUMA</c:v>
                </c:pt>
                <c:pt idx="2">
                  <c:v>DETENTE RELAX</c:v>
                </c:pt>
                <c:pt idx="3">
                  <c:v>AMB MUSICALE</c:v>
                </c:pt>
              </c:strCache>
            </c:strRef>
          </c:cat>
          <c:val>
            <c:numRef>
              <c:f>'Bien-être'!$O$5:$R$5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4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7-4906-9DAC-0FD7F7E4338E}"/>
            </c:ext>
          </c:extLst>
        </c:ser>
        <c:ser>
          <c:idx val="3"/>
          <c:order val="3"/>
          <c:tx>
            <c:strRef>
              <c:f>'Bien-être'!$N$6</c:f>
              <c:strCache>
                <c:ptCount val="1"/>
                <c:pt idx="0">
                  <c:v>Non  Renseigné</c:v>
                </c:pt>
              </c:strCache>
            </c:strRef>
          </c:tx>
          <c:invertIfNegative val="0"/>
          <c:cat>
            <c:strRef>
              <c:f>'Bien-être'!$O$2:$R$2</c:f>
              <c:strCache>
                <c:ptCount val="4"/>
                <c:pt idx="0">
                  <c:v>LEGERETE DS EAU</c:v>
                </c:pt>
                <c:pt idx="1">
                  <c:v>EFFORT ss TRAUMA</c:v>
                </c:pt>
                <c:pt idx="2">
                  <c:v>DETENTE RELAX</c:v>
                </c:pt>
                <c:pt idx="3">
                  <c:v>AMB MUSICALE</c:v>
                </c:pt>
              </c:strCache>
            </c:strRef>
          </c:cat>
          <c:val>
            <c:numRef>
              <c:f>'Bien-être'!$O$6:$R$6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7-4906-9DAC-0FD7F7E43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24544"/>
        <c:axId val="123726080"/>
      </c:barChart>
      <c:catAx>
        <c:axId val="12372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23726080"/>
        <c:crosses val="autoZero"/>
        <c:auto val="1"/>
        <c:lblAlgn val="ctr"/>
        <c:lblOffset val="100"/>
        <c:noMultiLvlLbl val="0"/>
      </c:catAx>
      <c:valAx>
        <c:axId val="1237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724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L'aquagym, facteur de lien social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'Lien social'!$O$3</c:f>
              <c:strCache>
                <c:ptCount val="1"/>
                <c:pt idx="0">
                  <c:v>Très important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'Lien social'!$P$2:$T$2</c:f>
              <c:strCache>
                <c:ptCount val="5"/>
                <c:pt idx="0">
                  <c:v>ROMPRE ISOLEMT</c:v>
                </c:pt>
                <c:pt idx="1">
                  <c:v>RENCONTRE ADHER</c:v>
                </c:pt>
                <c:pt idx="2">
                  <c:v>DYNAMIQUE GROUPE</c:v>
                </c:pt>
                <c:pt idx="3">
                  <c:v>RIRE BON HUMEUR</c:v>
                </c:pt>
                <c:pt idx="4">
                  <c:v>CONVIVIALITE</c:v>
                </c:pt>
              </c:strCache>
            </c:strRef>
          </c:cat>
          <c:val>
            <c:numRef>
              <c:f>'Lien social'!$P$3:$T$3</c:f>
              <c:numCache>
                <c:formatCode>General</c:formatCode>
                <c:ptCount val="5"/>
                <c:pt idx="0">
                  <c:v>67</c:v>
                </c:pt>
                <c:pt idx="1">
                  <c:v>59</c:v>
                </c:pt>
                <c:pt idx="2">
                  <c:v>83</c:v>
                </c:pt>
                <c:pt idx="3">
                  <c:v>92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5-4ED4-BD73-A959BC3C213D}"/>
            </c:ext>
          </c:extLst>
        </c:ser>
        <c:ser>
          <c:idx val="1"/>
          <c:order val="1"/>
          <c:tx>
            <c:strRef>
              <c:f>'Lien social'!$O$4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'Lien social'!$P$2:$T$2</c:f>
              <c:strCache>
                <c:ptCount val="5"/>
                <c:pt idx="0">
                  <c:v>ROMPRE ISOLEMT</c:v>
                </c:pt>
                <c:pt idx="1">
                  <c:v>RENCONTRE ADHER</c:v>
                </c:pt>
                <c:pt idx="2">
                  <c:v>DYNAMIQUE GROUPE</c:v>
                </c:pt>
                <c:pt idx="3">
                  <c:v>RIRE BON HUMEUR</c:v>
                </c:pt>
                <c:pt idx="4">
                  <c:v>CONVIVIALITE</c:v>
                </c:pt>
              </c:strCache>
            </c:strRef>
          </c:cat>
          <c:val>
            <c:numRef>
              <c:f>'Lien social'!$P$4:$T$4</c:f>
              <c:numCache>
                <c:formatCode>General</c:formatCode>
                <c:ptCount val="5"/>
                <c:pt idx="0">
                  <c:v>76</c:v>
                </c:pt>
                <c:pt idx="1">
                  <c:v>101</c:v>
                </c:pt>
                <c:pt idx="2">
                  <c:v>89</c:v>
                </c:pt>
                <c:pt idx="3">
                  <c:v>78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D5-4ED4-BD73-A959BC3C213D}"/>
            </c:ext>
          </c:extLst>
        </c:ser>
        <c:ser>
          <c:idx val="2"/>
          <c:order val="2"/>
          <c:tx>
            <c:strRef>
              <c:f>'Lien social'!$O$5</c:f>
              <c:strCache>
                <c:ptCount val="1"/>
                <c:pt idx="0">
                  <c:v>Moins important</c:v>
                </c:pt>
              </c:strCache>
            </c:strRef>
          </c:tx>
          <c:invertIfNegative val="0"/>
          <c:cat>
            <c:strRef>
              <c:f>'Lien social'!$P$2:$T$2</c:f>
              <c:strCache>
                <c:ptCount val="5"/>
                <c:pt idx="0">
                  <c:v>ROMPRE ISOLEMT</c:v>
                </c:pt>
                <c:pt idx="1">
                  <c:v>RENCONTRE ADHER</c:v>
                </c:pt>
                <c:pt idx="2">
                  <c:v>DYNAMIQUE GROUPE</c:v>
                </c:pt>
                <c:pt idx="3">
                  <c:v>RIRE BON HUMEUR</c:v>
                </c:pt>
                <c:pt idx="4">
                  <c:v>CONVIVIALITE</c:v>
                </c:pt>
              </c:strCache>
            </c:strRef>
          </c:cat>
          <c:val>
            <c:numRef>
              <c:f>'Lien social'!$P$5:$T$5</c:f>
              <c:numCache>
                <c:formatCode>General</c:formatCode>
                <c:ptCount val="5"/>
                <c:pt idx="0">
                  <c:v>37</c:v>
                </c:pt>
                <c:pt idx="1">
                  <c:v>22</c:v>
                </c:pt>
                <c:pt idx="2">
                  <c:v>12</c:v>
                </c:pt>
                <c:pt idx="3">
                  <c:v>14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D5-4ED4-BD73-A959BC3C213D}"/>
            </c:ext>
          </c:extLst>
        </c:ser>
        <c:ser>
          <c:idx val="3"/>
          <c:order val="3"/>
          <c:tx>
            <c:strRef>
              <c:f>'Lien social'!$O$6</c:f>
              <c:strCache>
                <c:ptCount val="1"/>
                <c:pt idx="0">
                  <c:v>Non  Renseigné</c:v>
                </c:pt>
              </c:strCache>
            </c:strRef>
          </c:tx>
          <c:invertIfNegative val="0"/>
          <c:cat>
            <c:strRef>
              <c:f>'Lien social'!$P$2:$T$2</c:f>
              <c:strCache>
                <c:ptCount val="5"/>
                <c:pt idx="0">
                  <c:v>ROMPRE ISOLEMT</c:v>
                </c:pt>
                <c:pt idx="1">
                  <c:v>RENCONTRE ADHER</c:v>
                </c:pt>
                <c:pt idx="2">
                  <c:v>DYNAMIQUE GROUPE</c:v>
                </c:pt>
                <c:pt idx="3">
                  <c:v>RIRE BON HUMEUR</c:v>
                </c:pt>
                <c:pt idx="4">
                  <c:v>CONVIVIALITE</c:v>
                </c:pt>
              </c:strCache>
            </c:strRef>
          </c:cat>
          <c:val>
            <c:numRef>
              <c:f>'Lien social'!$P$6:$T$6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D5-4ED4-BD73-A959BC3C2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55840"/>
        <c:axId val="123969920"/>
      </c:barChart>
      <c:catAx>
        <c:axId val="12395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fr-FR"/>
          </a:p>
        </c:txPr>
        <c:crossAx val="123969920"/>
        <c:crosses val="autoZero"/>
        <c:auto val="1"/>
        <c:lblAlgn val="ctr"/>
        <c:lblOffset val="100"/>
        <c:noMultiLvlLbl val="0"/>
      </c:catAx>
      <c:valAx>
        <c:axId val="12396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955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fr-FR" sz="1600"/>
              <a:t>L'aquagym pour les capacités physiques, le bien-être, le lien social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Bénéf'!$N$3</c:f>
              <c:strCache>
                <c:ptCount val="1"/>
                <c:pt idx="0">
                  <c:v>Très important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09289640998589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9E-4773-BB8B-DD896C097C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'TOTAL Bénéf'!$O$2:$AC$2</c:f>
              <c:strCache>
                <c:ptCount val="15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  <c:pt idx="6">
                  <c:v>LEGERETE DS EAU</c:v>
                </c:pt>
                <c:pt idx="7">
                  <c:v>EFFORT ss TRAUMA</c:v>
                </c:pt>
                <c:pt idx="8">
                  <c:v>DETENTE RELAX</c:v>
                </c:pt>
                <c:pt idx="9">
                  <c:v>AMB MUSICALE</c:v>
                </c:pt>
                <c:pt idx="10">
                  <c:v>ROMPRE ISOLEMT</c:v>
                </c:pt>
                <c:pt idx="11">
                  <c:v>RENCONTRE ADHER</c:v>
                </c:pt>
                <c:pt idx="12">
                  <c:v>DYNAMIQUE GROUPE</c:v>
                </c:pt>
                <c:pt idx="13">
                  <c:v>RIRE BON HUMEUR</c:v>
                </c:pt>
                <c:pt idx="14">
                  <c:v>CONVIVIALITE</c:v>
                </c:pt>
              </c:strCache>
            </c:strRef>
          </c:cat>
          <c:val>
            <c:numRef>
              <c:f>'TOTAL Bénéf'!$O$3:$AC$3</c:f>
              <c:numCache>
                <c:formatCode>General</c:formatCode>
                <c:ptCount val="15"/>
                <c:pt idx="0">
                  <c:v>133</c:v>
                </c:pt>
                <c:pt idx="1">
                  <c:v>112</c:v>
                </c:pt>
                <c:pt idx="2">
                  <c:v>104</c:v>
                </c:pt>
                <c:pt idx="3">
                  <c:v>103</c:v>
                </c:pt>
                <c:pt idx="4">
                  <c:v>74</c:v>
                </c:pt>
                <c:pt idx="5">
                  <c:v>90</c:v>
                </c:pt>
                <c:pt idx="6">
                  <c:v>98</c:v>
                </c:pt>
                <c:pt idx="7">
                  <c:v>123</c:v>
                </c:pt>
                <c:pt idx="8">
                  <c:v>110</c:v>
                </c:pt>
                <c:pt idx="9">
                  <c:v>76</c:v>
                </c:pt>
                <c:pt idx="10">
                  <c:v>67</c:v>
                </c:pt>
                <c:pt idx="11">
                  <c:v>59</c:v>
                </c:pt>
                <c:pt idx="12">
                  <c:v>83</c:v>
                </c:pt>
                <c:pt idx="13">
                  <c:v>92</c:v>
                </c:pt>
                <c:pt idx="1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E-4773-BB8B-DD896C097C4A}"/>
            </c:ext>
          </c:extLst>
        </c:ser>
        <c:ser>
          <c:idx val="1"/>
          <c:order val="1"/>
          <c:tx>
            <c:strRef>
              <c:f>'TOTAL Bénéf'!$N$4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'TOTAL Bénéf'!$O$2:$AC$2</c:f>
              <c:strCache>
                <c:ptCount val="15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  <c:pt idx="6">
                  <c:v>LEGERETE DS EAU</c:v>
                </c:pt>
                <c:pt idx="7">
                  <c:v>EFFORT ss TRAUMA</c:v>
                </c:pt>
                <c:pt idx="8">
                  <c:v>DETENTE RELAX</c:v>
                </c:pt>
                <c:pt idx="9">
                  <c:v>AMB MUSICALE</c:v>
                </c:pt>
                <c:pt idx="10">
                  <c:v>ROMPRE ISOLEMT</c:v>
                </c:pt>
                <c:pt idx="11">
                  <c:v>RENCONTRE ADHER</c:v>
                </c:pt>
                <c:pt idx="12">
                  <c:v>DYNAMIQUE GROUPE</c:v>
                </c:pt>
                <c:pt idx="13">
                  <c:v>RIRE BON HUMEUR</c:v>
                </c:pt>
                <c:pt idx="14">
                  <c:v>CONVIVIALITE</c:v>
                </c:pt>
              </c:strCache>
            </c:strRef>
          </c:cat>
          <c:val>
            <c:numRef>
              <c:f>'TOTAL Bénéf'!$O$4:$AC$4</c:f>
              <c:numCache>
                <c:formatCode>General</c:formatCode>
                <c:ptCount val="15"/>
                <c:pt idx="0">
                  <c:v>43</c:v>
                </c:pt>
                <c:pt idx="1">
                  <c:v>63</c:v>
                </c:pt>
                <c:pt idx="2">
                  <c:v>70</c:v>
                </c:pt>
                <c:pt idx="3">
                  <c:v>70</c:v>
                </c:pt>
                <c:pt idx="4">
                  <c:v>68</c:v>
                </c:pt>
                <c:pt idx="5">
                  <c:v>62</c:v>
                </c:pt>
                <c:pt idx="6">
                  <c:v>72</c:v>
                </c:pt>
                <c:pt idx="7">
                  <c:v>54</c:v>
                </c:pt>
                <c:pt idx="8">
                  <c:v>63</c:v>
                </c:pt>
                <c:pt idx="9">
                  <c:v>80</c:v>
                </c:pt>
                <c:pt idx="10">
                  <c:v>76</c:v>
                </c:pt>
                <c:pt idx="11">
                  <c:v>101</c:v>
                </c:pt>
                <c:pt idx="12">
                  <c:v>89</c:v>
                </c:pt>
                <c:pt idx="13">
                  <c:v>78</c:v>
                </c:pt>
                <c:pt idx="1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E-4773-BB8B-DD896C097C4A}"/>
            </c:ext>
          </c:extLst>
        </c:ser>
        <c:ser>
          <c:idx val="2"/>
          <c:order val="2"/>
          <c:tx>
            <c:strRef>
              <c:f>'TOTAL Bénéf'!$N$5</c:f>
              <c:strCache>
                <c:ptCount val="1"/>
                <c:pt idx="0">
                  <c:v>Moins important</c:v>
                </c:pt>
              </c:strCache>
            </c:strRef>
          </c:tx>
          <c:invertIfNegative val="0"/>
          <c:cat>
            <c:strRef>
              <c:f>'TOTAL Bénéf'!$O$2:$AC$2</c:f>
              <c:strCache>
                <c:ptCount val="15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  <c:pt idx="6">
                  <c:v>LEGERETE DS EAU</c:v>
                </c:pt>
                <c:pt idx="7">
                  <c:v>EFFORT ss TRAUMA</c:v>
                </c:pt>
                <c:pt idx="8">
                  <c:v>DETENTE RELAX</c:v>
                </c:pt>
                <c:pt idx="9">
                  <c:v>AMB MUSICALE</c:v>
                </c:pt>
                <c:pt idx="10">
                  <c:v>ROMPRE ISOLEMT</c:v>
                </c:pt>
                <c:pt idx="11">
                  <c:v>RENCONTRE ADHER</c:v>
                </c:pt>
                <c:pt idx="12">
                  <c:v>DYNAMIQUE GROUPE</c:v>
                </c:pt>
                <c:pt idx="13">
                  <c:v>RIRE BON HUMEUR</c:v>
                </c:pt>
                <c:pt idx="14">
                  <c:v>CONVIVIALITE</c:v>
                </c:pt>
              </c:strCache>
            </c:strRef>
          </c:cat>
          <c:val>
            <c:numRef>
              <c:f>'TOTAL Bénéf'!$O$5:$AC$5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25</c:v>
                </c:pt>
                <c:pt idx="5">
                  <c:v>22</c:v>
                </c:pt>
                <c:pt idx="6">
                  <c:v>6</c:v>
                </c:pt>
                <c:pt idx="7">
                  <c:v>1</c:v>
                </c:pt>
                <c:pt idx="8">
                  <c:v>4</c:v>
                </c:pt>
                <c:pt idx="9">
                  <c:v>21</c:v>
                </c:pt>
                <c:pt idx="10">
                  <c:v>37</c:v>
                </c:pt>
                <c:pt idx="11">
                  <c:v>22</c:v>
                </c:pt>
                <c:pt idx="12">
                  <c:v>12</c:v>
                </c:pt>
                <c:pt idx="13">
                  <c:v>14</c:v>
                </c:pt>
                <c:pt idx="1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9E-4773-BB8B-DD896C097C4A}"/>
            </c:ext>
          </c:extLst>
        </c:ser>
        <c:ser>
          <c:idx val="3"/>
          <c:order val="3"/>
          <c:tx>
            <c:strRef>
              <c:f>'TOTAL Bénéf'!$N$6</c:f>
              <c:strCache>
                <c:ptCount val="1"/>
                <c:pt idx="0">
                  <c:v>Non  Renseigné</c:v>
                </c:pt>
              </c:strCache>
            </c:strRef>
          </c:tx>
          <c:invertIfNegative val="0"/>
          <c:cat>
            <c:strRef>
              <c:f>'TOTAL Bénéf'!$O$2:$AC$2</c:f>
              <c:strCache>
                <c:ptCount val="15"/>
                <c:pt idx="0">
                  <c:v>ARTICULATIONS</c:v>
                </c:pt>
                <c:pt idx="1">
                  <c:v>MASSE MUSCULAIRE</c:v>
                </c:pt>
                <c:pt idx="2">
                  <c:v>RYTHME CARDIAQUE</c:v>
                </c:pt>
                <c:pt idx="3">
                  <c:v>RESPIRATION</c:v>
                </c:pt>
                <c:pt idx="4">
                  <c:v>APRES PB SANTE</c:v>
                </c:pt>
                <c:pt idx="5">
                  <c:v>ENVIRMT SECURISE</c:v>
                </c:pt>
                <c:pt idx="6">
                  <c:v>LEGERETE DS EAU</c:v>
                </c:pt>
                <c:pt idx="7">
                  <c:v>EFFORT ss TRAUMA</c:v>
                </c:pt>
                <c:pt idx="8">
                  <c:v>DETENTE RELAX</c:v>
                </c:pt>
                <c:pt idx="9">
                  <c:v>AMB MUSICALE</c:v>
                </c:pt>
                <c:pt idx="10">
                  <c:v>ROMPRE ISOLEMT</c:v>
                </c:pt>
                <c:pt idx="11">
                  <c:v>RENCONTRE ADHER</c:v>
                </c:pt>
                <c:pt idx="12">
                  <c:v>DYNAMIQUE GROUPE</c:v>
                </c:pt>
                <c:pt idx="13">
                  <c:v>RIRE BON HUMEUR</c:v>
                </c:pt>
                <c:pt idx="14">
                  <c:v>CONVIVIALITE</c:v>
                </c:pt>
              </c:strCache>
            </c:strRef>
          </c:cat>
          <c:val>
            <c:numRef>
              <c:f>'TOTAL Bénéf'!$O$6:$AC$6</c:f>
              <c:numCache>
                <c:formatCode>General</c:formatCode>
                <c:ptCount val="15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21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8</c:v>
                </c:pt>
                <c:pt idx="11">
                  <c:v>6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9E-4773-BB8B-DD896C097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34368"/>
        <c:axId val="123835904"/>
      </c:barChart>
      <c:catAx>
        <c:axId val="12383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fr-FR"/>
          </a:p>
        </c:txPr>
        <c:crossAx val="123835904"/>
        <c:crosses val="autoZero"/>
        <c:auto val="1"/>
        <c:lblAlgn val="ctr"/>
        <c:lblOffset val="100"/>
        <c:noMultiLvlLbl val="0"/>
      </c:catAx>
      <c:valAx>
        <c:axId val="12383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8343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'Difficul santé'!$A$3</c:f>
              <c:strCache>
                <c:ptCount val="1"/>
                <c:pt idx="0">
                  <c:v>OUI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'Difficul santé'!$B$2:$E$2</c:f>
              <c:strCache>
                <c:ptCount val="4"/>
                <c:pt idx="0">
                  <c:v>Difficultés sur capacités physiques</c:v>
                </c:pt>
                <c:pt idx="1">
                  <c:v>Choix personnel face à difficultés santé</c:v>
                </c:pt>
                <c:pt idx="2">
                  <c:v>Aquagym conseillée par médecin, kiné, ..</c:v>
                </c:pt>
                <c:pt idx="3">
                  <c:v>Réponse à attente en matière de santé</c:v>
                </c:pt>
              </c:strCache>
            </c:strRef>
          </c:cat>
          <c:val>
            <c:numRef>
              <c:f>'Difficul santé'!$B$3:$E$3</c:f>
              <c:numCache>
                <c:formatCode>General</c:formatCode>
                <c:ptCount val="4"/>
                <c:pt idx="0">
                  <c:v>76</c:v>
                </c:pt>
                <c:pt idx="1">
                  <c:v>90</c:v>
                </c:pt>
                <c:pt idx="2">
                  <c:v>43</c:v>
                </c:pt>
                <c:pt idx="3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5-4535-8211-8364BD629FBF}"/>
            </c:ext>
          </c:extLst>
        </c:ser>
        <c:ser>
          <c:idx val="1"/>
          <c:order val="1"/>
          <c:tx>
            <c:strRef>
              <c:f>'Difficul santé'!$A$4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'Difficul santé'!$B$2:$E$2</c:f>
              <c:strCache>
                <c:ptCount val="4"/>
                <c:pt idx="0">
                  <c:v>Difficultés sur capacités physiques</c:v>
                </c:pt>
                <c:pt idx="1">
                  <c:v>Choix personnel face à difficultés santé</c:v>
                </c:pt>
                <c:pt idx="2">
                  <c:v>Aquagym conseillée par médecin, kiné, ..</c:v>
                </c:pt>
                <c:pt idx="3">
                  <c:v>Réponse à attente en matière de santé</c:v>
                </c:pt>
              </c:strCache>
            </c:strRef>
          </c:cat>
          <c:val>
            <c:numRef>
              <c:f>'Difficul santé'!$B$4:$E$4</c:f>
              <c:numCache>
                <c:formatCode>General</c:formatCode>
                <c:ptCount val="4"/>
                <c:pt idx="0">
                  <c:v>109</c:v>
                </c:pt>
                <c:pt idx="1">
                  <c:v>90</c:v>
                </c:pt>
                <c:pt idx="2">
                  <c:v>138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5-4535-8211-8364BD629FBF}"/>
            </c:ext>
          </c:extLst>
        </c:ser>
        <c:ser>
          <c:idx val="2"/>
          <c:order val="2"/>
          <c:tx>
            <c:strRef>
              <c:f>'Difficul santé'!$A$5</c:f>
              <c:strCache>
                <c:ptCount val="1"/>
                <c:pt idx="0">
                  <c:v>Non  Renseigné</c:v>
                </c:pt>
              </c:strCache>
            </c:strRef>
          </c:tx>
          <c:invertIfNegative val="0"/>
          <c:cat>
            <c:strRef>
              <c:f>'Difficul santé'!$B$2:$E$2</c:f>
              <c:strCache>
                <c:ptCount val="4"/>
                <c:pt idx="0">
                  <c:v>Difficultés sur capacités physiques</c:v>
                </c:pt>
                <c:pt idx="1">
                  <c:v>Choix personnel face à difficultés santé</c:v>
                </c:pt>
                <c:pt idx="2">
                  <c:v>Aquagym conseillée par médecin, kiné, ..</c:v>
                </c:pt>
                <c:pt idx="3">
                  <c:v>Réponse à attente en matière de santé</c:v>
                </c:pt>
              </c:strCache>
            </c:strRef>
          </c:cat>
          <c:val>
            <c:numRef>
              <c:f>'Difficul santé'!$B$5:$E$5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D5-4535-8211-8364BD629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200064"/>
        <c:axId val="124201600"/>
      </c:barChart>
      <c:catAx>
        <c:axId val="12420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24201600"/>
        <c:crosses val="autoZero"/>
        <c:auto val="1"/>
        <c:lblAlgn val="ctr"/>
        <c:lblOffset val="100"/>
        <c:noMultiLvlLbl val="0"/>
      </c:catAx>
      <c:valAx>
        <c:axId val="12420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2000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7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Difficultés de santé rencontrées par</a:t>
            </a:r>
            <a:r>
              <a:rPr lang="fr-FR" sz="14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adhérents</a:t>
            </a:r>
            <a:endParaRPr lang="fr-FR" sz="1400" dirty="0"/>
          </a:p>
        </c:rich>
      </c:tx>
      <c:layout>
        <c:manualLayout>
          <c:xMode val="edge"/>
          <c:yMode val="edge"/>
          <c:x val="0.22989878702151414"/>
          <c:y val="4.1522491349480994E-2"/>
        </c:manualLayout>
      </c:layout>
      <c:overlay val="1"/>
      <c:spPr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'Difficul santé'!$A$9:$A$31</c:f>
              <c:strCache>
                <c:ptCount val="23"/>
                <c:pt idx="0">
                  <c:v>Genou</c:v>
                </c:pt>
                <c:pt idx="1">
                  <c:v>Dos</c:v>
                </c:pt>
                <c:pt idx="2">
                  <c:v>Articulations</c:v>
                </c:pt>
                <c:pt idx="3">
                  <c:v>Arthrose</c:v>
                </c:pt>
                <c:pt idx="4">
                  <c:v>Epaule</c:v>
                </c:pt>
                <c:pt idx="5">
                  <c:v>Cœur - Cardio</c:v>
                </c:pt>
                <c:pt idx="6">
                  <c:v>Accident/Fracture/Chute</c:v>
                </c:pt>
                <c:pt idx="7">
                  <c:v>Intervention chirurgicale</c:v>
                </c:pt>
                <c:pt idx="8">
                  <c:v>Entorses</c:v>
                </c:pt>
                <c:pt idx="9">
                  <c:v>Discopathies- Cervicales</c:v>
                </c:pt>
                <c:pt idx="10">
                  <c:v>Tendinites</c:v>
                </c:pt>
                <c:pt idx="11">
                  <c:v>Chevilles</c:v>
                </c:pt>
                <c:pt idx="12">
                  <c:v>Hanches</c:v>
                </c:pt>
                <c:pt idx="13">
                  <c:v>Muscles</c:v>
                </c:pt>
                <c:pt idx="14">
                  <c:v>Douleurs</c:v>
                </c:pt>
                <c:pt idx="15">
                  <c:v>Hypertension</c:v>
                </c:pt>
                <c:pt idx="16">
                  <c:v>Os</c:v>
                </c:pt>
                <c:pt idx="17">
                  <c:v>Bronchite</c:v>
                </c:pt>
                <c:pt idx="18">
                  <c:v>Cancer</c:v>
                </c:pt>
                <c:pt idx="19">
                  <c:v>Rhumatismes</c:v>
                </c:pt>
                <c:pt idx="20">
                  <c:v>Prise de poids</c:v>
                </c:pt>
                <c:pt idx="21">
                  <c:v>Diabète </c:v>
                </c:pt>
                <c:pt idx="22">
                  <c:v>Prothèses</c:v>
                </c:pt>
              </c:strCache>
            </c:strRef>
          </c:cat>
          <c:val>
            <c:numRef>
              <c:f>'Difficul santé'!$B$9:$B$31</c:f>
              <c:numCache>
                <c:formatCode>General</c:formatCode>
                <c:ptCount val="23"/>
                <c:pt idx="0">
                  <c:v>14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E-4DD3-BFC2-7DCA375F1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162432"/>
        <c:axId val="124163968"/>
        <c:axId val="0"/>
      </c:bar3DChart>
      <c:catAx>
        <c:axId val="1241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fr-FR"/>
          </a:p>
        </c:txPr>
        <c:crossAx val="124163968"/>
        <c:crosses val="autoZero"/>
        <c:auto val="1"/>
        <c:lblAlgn val="ctr"/>
        <c:lblOffset val="100"/>
        <c:noMultiLvlLbl val="0"/>
      </c:catAx>
      <c:valAx>
        <c:axId val="12416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16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'Infos Sport-Santé'!$A$3</c:f>
              <c:strCache>
                <c:ptCount val="1"/>
                <c:pt idx="0">
                  <c:v>OUI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'Infos Sport-Santé'!$A$2</c:f>
              <c:strCache>
                <c:ptCount val="1"/>
                <c:pt idx="0">
                  <c:v>Informations SPORT-SANTE</c:v>
                </c:pt>
              </c:strCache>
            </c:strRef>
          </c:cat>
          <c:val>
            <c:numRef>
              <c:f>'Infos Sport-Santé'!$B$3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F-40DC-A5F7-9E42FC7DDEE2}"/>
            </c:ext>
          </c:extLst>
        </c:ser>
        <c:ser>
          <c:idx val="1"/>
          <c:order val="1"/>
          <c:tx>
            <c:strRef>
              <c:f>'Infos Sport-Santé'!$A$4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'Infos Sport-Santé'!$A$2</c:f>
              <c:strCache>
                <c:ptCount val="1"/>
                <c:pt idx="0">
                  <c:v>Informations SPORT-SANTE</c:v>
                </c:pt>
              </c:strCache>
            </c:strRef>
          </c:cat>
          <c:val>
            <c:numRef>
              <c:f>'Infos Sport-Santé'!$B$4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F-40DC-A5F7-9E42FC7DDEE2}"/>
            </c:ext>
          </c:extLst>
        </c:ser>
        <c:ser>
          <c:idx val="2"/>
          <c:order val="2"/>
          <c:tx>
            <c:strRef>
              <c:f>'Infos Sport-Santé'!$A$5</c:f>
              <c:strCache>
                <c:ptCount val="1"/>
                <c:pt idx="0">
                  <c:v>Non  Renseigné</c:v>
                </c:pt>
              </c:strCache>
            </c:strRef>
          </c:tx>
          <c:invertIfNegative val="0"/>
          <c:cat>
            <c:strRef>
              <c:f>'Infos Sport-Santé'!$A$2</c:f>
              <c:strCache>
                <c:ptCount val="1"/>
                <c:pt idx="0">
                  <c:v>Informations SPORT-SANTE</c:v>
                </c:pt>
              </c:strCache>
            </c:strRef>
          </c:cat>
          <c:val>
            <c:numRef>
              <c:f>'Infos Sport-Santé'!$B$5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F-40DC-A5F7-9E42FC7DD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14688"/>
        <c:axId val="124516224"/>
      </c:barChart>
      <c:catAx>
        <c:axId val="1245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516224"/>
        <c:crosses val="autoZero"/>
        <c:auto val="1"/>
        <c:lblAlgn val="ctr"/>
        <c:lblOffset val="100"/>
        <c:noMultiLvlLbl val="0"/>
      </c:catAx>
      <c:valAx>
        <c:axId val="12451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514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Taux de réponse selon l'âge</a:t>
            </a:r>
          </a:p>
        </c:rich>
      </c:tx>
      <c:layout>
        <c:manualLayout>
          <c:xMode val="edge"/>
          <c:yMode val="edge"/>
          <c:x val="0.30793788613744855"/>
          <c:y val="3.8157082895492994E-2"/>
        </c:manualLayout>
      </c:layout>
      <c:overlay val="0"/>
      <c:spPr>
        <a:solidFill>
          <a:schemeClr val="bg1">
            <a:lumMod val="65000"/>
          </a:schemeClr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'Tx réponses'!$G$21</c:f>
              <c:strCache>
                <c:ptCount val="1"/>
                <c:pt idx="0">
                  <c:v>Nb adhérents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204793912109499E-3"/>
                  <c:y val="-8.7722751761293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61-4441-9E83-820EAC8DB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'Tx réponses'!$F$22:$F$27</c:f>
              <c:strCache>
                <c:ptCount val="6"/>
                <c:pt idx="0">
                  <c:v>20-39 ans</c:v>
                </c:pt>
                <c:pt idx="1">
                  <c:v>40-49 ans</c:v>
                </c:pt>
                <c:pt idx="2">
                  <c:v>50-59 ans</c:v>
                </c:pt>
                <c:pt idx="3">
                  <c:v>60-69 ans</c:v>
                </c:pt>
                <c:pt idx="4">
                  <c:v>70-79 ans</c:v>
                </c:pt>
                <c:pt idx="5">
                  <c:v>80-90 ans</c:v>
                </c:pt>
              </c:strCache>
            </c:strRef>
          </c:cat>
          <c:val>
            <c:numRef>
              <c:f>'Tx réponses'!$G$22:$G$27</c:f>
              <c:numCache>
                <c:formatCode>General</c:formatCode>
                <c:ptCount val="6"/>
                <c:pt idx="0">
                  <c:v>13</c:v>
                </c:pt>
                <c:pt idx="1">
                  <c:v>11</c:v>
                </c:pt>
                <c:pt idx="2">
                  <c:v>32</c:v>
                </c:pt>
                <c:pt idx="3">
                  <c:v>89</c:v>
                </c:pt>
                <c:pt idx="4">
                  <c:v>95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1-4441-9E83-820EAC8DB15F}"/>
            </c:ext>
          </c:extLst>
        </c:ser>
        <c:ser>
          <c:idx val="1"/>
          <c:order val="1"/>
          <c:tx>
            <c:strRef>
              <c:f>'Tx réponses'!$H$21</c:f>
              <c:strCache>
                <c:ptCount val="1"/>
                <c:pt idx="0">
                  <c:v>Nb quest reçus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56143817363286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61-4441-9E83-820EAC8DB15F}"/>
                </c:ext>
              </c:extLst>
            </c:dLbl>
            <c:dLbl>
              <c:idx val="1"/>
              <c:layout>
                <c:manualLayout>
                  <c:x val="1.7643355738476647E-2"/>
                  <c:y val="-4.38596491228078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61-4441-9E83-820EAC8DB15F}"/>
                </c:ext>
              </c:extLst>
            </c:dLbl>
            <c:dLbl>
              <c:idx val="2"/>
              <c:layout>
                <c:manualLayout>
                  <c:x val="2.5204793912109495E-2"/>
                  <c:y val="8.7719298245614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61-4441-9E83-820EAC8DB15F}"/>
                </c:ext>
              </c:extLst>
            </c:dLbl>
            <c:dLbl>
              <c:idx val="3"/>
              <c:layout>
                <c:manualLayout>
                  <c:x val="2.2684314520898551E-2"/>
                  <c:y val="-4.38596491228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61-4441-9E83-820EAC8DB15F}"/>
                </c:ext>
              </c:extLst>
            </c:dLbl>
            <c:dLbl>
              <c:idx val="4"/>
              <c:layout>
                <c:manualLayout>
                  <c:x val="2.268431452089862E-2"/>
                  <c:y val="-8.5200372317677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61-4441-9E83-820EAC8DB15F}"/>
                </c:ext>
              </c:extLst>
            </c:dLbl>
            <c:dLbl>
              <c:idx val="5"/>
              <c:layout>
                <c:manualLayout>
                  <c:x val="1.512287634726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61-4441-9E83-820EAC8DB15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'Tx réponses'!$F$22:$F$27</c:f>
              <c:strCache>
                <c:ptCount val="6"/>
                <c:pt idx="0">
                  <c:v>20-39 ans</c:v>
                </c:pt>
                <c:pt idx="1">
                  <c:v>40-49 ans</c:v>
                </c:pt>
                <c:pt idx="2">
                  <c:v>50-59 ans</c:v>
                </c:pt>
                <c:pt idx="3">
                  <c:v>60-69 ans</c:v>
                </c:pt>
                <c:pt idx="4">
                  <c:v>70-79 ans</c:v>
                </c:pt>
                <c:pt idx="5">
                  <c:v>80-90 ans</c:v>
                </c:pt>
              </c:strCache>
            </c:strRef>
          </c:cat>
          <c:val>
            <c:numRef>
              <c:f>'Tx réponses'!$H$22:$H$27</c:f>
              <c:numCache>
                <c:formatCode>General</c:formatCode>
                <c:ptCount val="6"/>
                <c:pt idx="0">
                  <c:v>5</c:v>
                </c:pt>
                <c:pt idx="1">
                  <c:v>9</c:v>
                </c:pt>
                <c:pt idx="2">
                  <c:v>22</c:v>
                </c:pt>
                <c:pt idx="3">
                  <c:v>59</c:v>
                </c:pt>
                <c:pt idx="4">
                  <c:v>77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61-4441-9E83-820EAC8DB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473856"/>
        <c:axId val="120403072"/>
        <c:axId val="0"/>
      </c:bar3DChart>
      <c:catAx>
        <c:axId val="12247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403072"/>
        <c:crosses val="autoZero"/>
        <c:auto val="1"/>
        <c:lblAlgn val="ctr"/>
        <c:lblOffset val="100"/>
        <c:noMultiLvlLbl val="0"/>
      </c:catAx>
      <c:valAx>
        <c:axId val="12040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738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400" dirty="0"/>
              <a:t>Nb questionnaires </a:t>
            </a:r>
            <a:r>
              <a:rPr lang="en-US" sz="1400" dirty="0" err="1"/>
              <a:t>reçus</a:t>
            </a:r>
            <a:r>
              <a:rPr lang="en-US" sz="1400" dirty="0"/>
              <a:t> </a:t>
            </a:r>
            <a:r>
              <a:rPr lang="en-US" sz="1400" dirty="0" err="1"/>
              <a:t>selon</a:t>
            </a:r>
            <a:r>
              <a:rPr lang="en-US" sz="1400" dirty="0"/>
              <a:t> </a:t>
            </a:r>
            <a:r>
              <a:rPr lang="en-US" sz="1400" dirty="0" err="1"/>
              <a:t>l’ancienneté</a:t>
            </a:r>
            <a:r>
              <a:rPr lang="en-US" sz="1400" dirty="0"/>
              <a:t> </a:t>
            </a:r>
          </a:p>
          <a:p>
            <a:pPr>
              <a:defRPr sz="1200"/>
            </a:pPr>
            <a:r>
              <a:rPr lang="en-US" sz="1400" dirty="0"/>
              <a:t>de  pratique de </a:t>
            </a:r>
            <a:r>
              <a:rPr lang="en-US" sz="1400" dirty="0" err="1"/>
              <a:t>l'aquagym</a:t>
            </a:r>
            <a:endParaRPr lang="en-US" sz="1400" dirty="0"/>
          </a:p>
        </c:rich>
      </c:tx>
      <c:layout>
        <c:manualLayout>
          <c:xMode val="edge"/>
          <c:yMode val="edge"/>
          <c:x val="3.739226640720629E-2"/>
          <c:y val="2.65189678483616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'Tx réponses'!$T$19</c:f>
              <c:strCache>
                <c:ptCount val="1"/>
                <c:pt idx="0">
                  <c:v>Nb quest reçus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'Tx réponses'!$S$20:$S$24</c:f>
              <c:strCache>
                <c:ptCount val="5"/>
                <c:pt idx="0">
                  <c:v>Moins de 5 ans</c:v>
                </c:pt>
                <c:pt idx="1">
                  <c:v>de 5 à 10 ans</c:v>
                </c:pt>
                <c:pt idx="2">
                  <c:v>de 10 à 20 ans</c:v>
                </c:pt>
                <c:pt idx="3">
                  <c:v>Plus de 20 ans</c:v>
                </c:pt>
                <c:pt idx="4">
                  <c:v>N Renseigné</c:v>
                </c:pt>
              </c:strCache>
            </c:strRef>
          </c:cat>
          <c:val>
            <c:numRef>
              <c:f>'Tx réponses'!$T$20:$T$24</c:f>
              <c:numCache>
                <c:formatCode>General</c:formatCode>
                <c:ptCount val="5"/>
                <c:pt idx="0">
                  <c:v>45</c:v>
                </c:pt>
                <c:pt idx="1">
                  <c:v>39</c:v>
                </c:pt>
                <c:pt idx="2">
                  <c:v>35</c:v>
                </c:pt>
                <c:pt idx="3">
                  <c:v>48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C-4D44-B9CB-9B284A20C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spPr>
    <a:ln w="28575">
      <a:solidFill>
        <a:srgbClr val="00B0F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Autres sports pratiqués par les adhérents ABSD</a:t>
            </a:r>
            <a:endParaRPr lang="en-US" sz="1400"/>
          </a:p>
        </c:rich>
      </c:tx>
      <c:layout>
        <c:manualLayout>
          <c:xMode val="edge"/>
          <c:yMode val="edge"/>
          <c:x val="0.23939269000524743"/>
          <c:y val="5.5555555555555518E-2"/>
        </c:manualLayout>
      </c:layout>
      <c:overlay val="1"/>
      <c:spPr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'Tx réponses'!$Z$2:$AM$2</c:f>
              <c:strCache>
                <c:ptCount val="14"/>
                <c:pt idx="0">
                  <c:v>Marche </c:v>
                </c:pt>
                <c:pt idx="1">
                  <c:v>Gymnastique</c:v>
                </c:pt>
                <c:pt idx="2">
                  <c:v>Longe côte</c:v>
                </c:pt>
                <c:pt idx="3">
                  <c:v>Yoga</c:v>
                </c:pt>
                <c:pt idx="4">
                  <c:v>Randonnée</c:v>
                </c:pt>
                <c:pt idx="5">
                  <c:v>Pilates</c:v>
                </c:pt>
                <c:pt idx="6">
                  <c:v>Vélo</c:v>
                </c:pt>
                <c:pt idx="7">
                  <c:v>Natation</c:v>
                </c:pt>
                <c:pt idx="8">
                  <c:v>Stretching</c:v>
                </c:pt>
                <c:pt idx="9">
                  <c:v>Danse</c:v>
                </c:pt>
                <c:pt idx="10">
                  <c:v>Taï-chi</c:v>
                </c:pt>
                <c:pt idx="11">
                  <c:v>Muscu</c:v>
                </c:pt>
                <c:pt idx="12">
                  <c:v>Qi Gong</c:v>
                </c:pt>
                <c:pt idx="13">
                  <c:v>Zumba</c:v>
                </c:pt>
              </c:strCache>
            </c:strRef>
          </c:cat>
          <c:val>
            <c:numRef>
              <c:f>'Tx réponses'!$Z$3:$AM$3</c:f>
              <c:numCache>
                <c:formatCode>General</c:formatCode>
                <c:ptCount val="14"/>
                <c:pt idx="0">
                  <c:v>61</c:v>
                </c:pt>
                <c:pt idx="1">
                  <c:v>19</c:v>
                </c:pt>
                <c:pt idx="2">
                  <c:v>18</c:v>
                </c:pt>
                <c:pt idx="3">
                  <c:v>14</c:v>
                </c:pt>
                <c:pt idx="4">
                  <c:v>13</c:v>
                </c:pt>
                <c:pt idx="5">
                  <c:v>12</c:v>
                </c:pt>
                <c:pt idx="6">
                  <c:v>9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D-4ABE-A4D3-D9891D837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060992"/>
        <c:axId val="123062528"/>
        <c:axId val="0"/>
      </c:bar3DChart>
      <c:catAx>
        <c:axId val="12306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fr-FR"/>
          </a:p>
        </c:txPr>
        <c:crossAx val="123062528"/>
        <c:crosses val="autoZero"/>
        <c:auto val="1"/>
        <c:lblAlgn val="ctr"/>
        <c:lblOffset val="100"/>
        <c:noMultiLvlLbl val="0"/>
      </c:catAx>
      <c:valAx>
        <c:axId val="12306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6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Pourquoi avoir choisi l'aquagym 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'Pourquoi aquagym'!$Q$2</c:f>
              <c:strCache>
                <c:ptCount val="1"/>
                <c:pt idx="0">
                  <c:v>OUI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49221183800623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D9-4738-83A9-AD19D08BB72F}"/>
                </c:ext>
              </c:extLst>
            </c:dLbl>
            <c:dLbl>
              <c:idx val="1"/>
              <c:layout>
                <c:manualLayout>
                  <c:x val="0"/>
                  <c:y val="2.49221183800623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D9-4738-83A9-AD19D08BB72F}"/>
                </c:ext>
              </c:extLst>
            </c:dLbl>
            <c:dLbl>
              <c:idx val="2"/>
              <c:layout>
                <c:manualLayout>
                  <c:x val="0"/>
                  <c:y val="1.66147455867082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D9-4738-83A9-AD19D08BB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70C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'Pourquoi aquagym'!$R$1:$U$1</c:f>
              <c:strCache>
                <c:ptCount val="4"/>
                <c:pt idx="0">
                  <c:v>Sport dans l'eau</c:v>
                </c:pt>
                <c:pt idx="1">
                  <c:v>Bonne santé physique</c:v>
                </c:pt>
                <c:pt idx="2">
                  <c:v>Bien-être</c:v>
                </c:pt>
                <c:pt idx="3">
                  <c:v>Lien social</c:v>
                </c:pt>
              </c:strCache>
            </c:strRef>
          </c:cat>
          <c:val>
            <c:numRef>
              <c:f>'Pourquoi aquagym'!$R$2:$U$2</c:f>
              <c:numCache>
                <c:formatCode>General</c:formatCode>
                <c:ptCount val="4"/>
                <c:pt idx="0">
                  <c:v>144</c:v>
                </c:pt>
                <c:pt idx="1">
                  <c:v>169</c:v>
                </c:pt>
                <c:pt idx="2">
                  <c:v>128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D9-4738-83A9-AD19D08BB72F}"/>
            </c:ext>
          </c:extLst>
        </c:ser>
        <c:ser>
          <c:idx val="1"/>
          <c:order val="1"/>
          <c:tx>
            <c:strRef>
              <c:f>'Pourquoi aquagym'!$Q$3</c:f>
              <c:strCache>
                <c:ptCount val="1"/>
                <c:pt idx="0">
                  <c:v>NON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'Pourquoi aquagym'!$R$1:$U$1</c:f>
              <c:strCache>
                <c:ptCount val="4"/>
                <c:pt idx="0">
                  <c:v>Sport dans l'eau</c:v>
                </c:pt>
                <c:pt idx="1">
                  <c:v>Bonne santé physique</c:v>
                </c:pt>
                <c:pt idx="2">
                  <c:v>Bien-être</c:v>
                </c:pt>
                <c:pt idx="3">
                  <c:v>Lien social</c:v>
                </c:pt>
              </c:strCache>
            </c:strRef>
          </c:cat>
          <c:val>
            <c:numRef>
              <c:f>'Pourquoi aquagym'!$R$3:$U$3</c:f>
              <c:numCache>
                <c:formatCode>General</c:formatCode>
                <c:ptCount val="4"/>
                <c:pt idx="0">
                  <c:v>37</c:v>
                </c:pt>
                <c:pt idx="1">
                  <c:v>12</c:v>
                </c:pt>
                <c:pt idx="2">
                  <c:v>53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9-4738-83A9-AD19D08BB7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918016"/>
        <c:axId val="122919552"/>
      </c:barChart>
      <c:catAx>
        <c:axId val="12291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122919552"/>
        <c:crosses val="autoZero"/>
        <c:auto val="1"/>
        <c:lblAlgn val="ctr"/>
        <c:lblOffset val="100"/>
        <c:noMultiLvlLbl val="0"/>
      </c:catAx>
      <c:valAx>
        <c:axId val="12291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18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6403547671840357"/>
          <c:y val="0.24853058079147916"/>
        </c:manualLayout>
      </c:layout>
      <c:overlay val="0"/>
      <c:spPr>
        <a:solidFill>
          <a:schemeClr val="accen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Aquagym  par âge'!$A$2</c:f>
              <c:strCache>
                <c:ptCount val="1"/>
                <c:pt idx="0">
                  <c:v>&lt; 40 ans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 Aquagym  par âge'!$B$1:$E$1</c:f>
              <c:strCache>
                <c:ptCount val="4"/>
                <c:pt idx="0">
                  <c:v>SPORT DANS L'EAU</c:v>
                </c:pt>
                <c:pt idx="1">
                  <c:v>BONNE SANTE PHYSIQUE</c:v>
                </c:pt>
                <c:pt idx="2">
                  <c:v>ACTIVITE                       BIEN-ETRE</c:v>
                </c:pt>
                <c:pt idx="3">
                  <c:v>LIEN SOCIAL</c:v>
                </c:pt>
              </c:strCache>
            </c:strRef>
          </c:cat>
          <c:val>
            <c:numRef>
              <c:f>'P Aquagym  par âge'!$B$2:$E$2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6-40F6-8C4A-F688188EAE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83502928"/>
        <c:axId val="1083504368"/>
      </c:barChart>
      <c:catAx>
        <c:axId val="10835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504368"/>
        <c:crosses val="autoZero"/>
        <c:auto val="1"/>
        <c:lblAlgn val="ctr"/>
        <c:lblOffset val="100"/>
        <c:noMultiLvlLbl val="0"/>
      </c:catAx>
      <c:valAx>
        <c:axId val="1083504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5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65773136513964126"/>
          <c:y val="0.21088375213617364"/>
        </c:manualLayout>
      </c:layout>
      <c:overlay val="0"/>
      <c:spPr>
        <a:solidFill>
          <a:schemeClr val="accent2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Aquagym  par âge'!$A$12</c:f>
              <c:strCache>
                <c:ptCount val="1"/>
                <c:pt idx="0">
                  <c:v>40 à 49 ans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 Aquagym  par âge'!$B$11:$E$11</c:f>
              <c:strCache>
                <c:ptCount val="4"/>
                <c:pt idx="0">
                  <c:v>SPORT DANS L'EAU</c:v>
                </c:pt>
                <c:pt idx="1">
                  <c:v>BONNE SANTE PHYSIQUE</c:v>
                </c:pt>
                <c:pt idx="2">
                  <c:v>ACTIVITE                       BIEN-ETRE</c:v>
                </c:pt>
                <c:pt idx="3">
                  <c:v>LIEN SOCIAL</c:v>
                </c:pt>
              </c:strCache>
            </c:strRef>
          </c:cat>
          <c:val>
            <c:numRef>
              <c:f>'P Aquagym  par âge'!$B$12:$E$12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1-444D-A923-3DC3B86FB4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83502928"/>
        <c:axId val="1083504368"/>
      </c:barChart>
      <c:catAx>
        <c:axId val="10835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504368"/>
        <c:crosses val="autoZero"/>
        <c:auto val="1"/>
        <c:lblAlgn val="ctr"/>
        <c:lblOffset val="100"/>
        <c:noMultiLvlLbl val="0"/>
      </c:catAx>
      <c:valAx>
        <c:axId val="1083504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5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65773127698454958"/>
          <c:y val="0.2040166240934721"/>
        </c:manualLayout>
      </c:layout>
      <c:overlay val="0"/>
      <c:spPr>
        <a:solidFill>
          <a:schemeClr val="accent6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Aquagym  par âge'!$A$22</c:f>
              <c:strCache>
                <c:ptCount val="1"/>
                <c:pt idx="0">
                  <c:v>50 à 59 ans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 Aquagym  par âge'!$B$21:$E$21</c:f>
              <c:strCache>
                <c:ptCount val="4"/>
                <c:pt idx="0">
                  <c:v>SPORT DANS L'EAU</c:v>
                </c:pt>
                <c:pt idx="1">
                  <c:v>BONNE SANTE PHYSIQUE</c:v>
                </c:pt>
                <c:pt idx="2">
                  <c:v>ACTIVITE                       BIEN-ETRE</c:v>
                </c:pt>
                <c:pt idx="3">
                  <c:v>LIEN SOCIAL</c:v>
                </c:pt>
              </c:strCache>
            </c:strRef>
          </c:cat>
          <c:val>
            <c:numRef>
              <c:f>'P Aquagym  par âge'!$B$22:$E$22</c:f>
              <c:numCache>
                <c:formatCode>General</c:formatCode>
                <c:ptCount val="4"/>
                <c:pt idx="0">
                  <c:v>18</c:v>
                </c:pt>
                <c:pt idx="1">
                  <c:v>21</c:v>
                </c:pt>
                <c:pt idx="2">
                  <c:v>19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8-4DE4-B2FB-71D218DC83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83502928"/>
        <c:axId val="1083504368"/>
      </c:barChart>
      <c:catAx>
        <c:axId val="10835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504368"/>
        <c:crosses val="autoZero"/>
        <c:auto val="1"/>
        <c:lblAlgn val="ctr"/>
        <c:lblOffset val="100"/>
        <c:noMultiLvlLbl val="0"/>
      </c:catAx>
      <c:valAx>
        <c:axId val="1083504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5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6609702528208532"/>
          <c:y val="0.18985071837737991"/>
        </c:manualLayout>
      </c:layout>
      <c:overlay val="0"/>
      <c:spPr>
        <a:solidFill>
          <a:schemeClr val="accent2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Aquagym  par âge'!$A$36</c:f>
              <c:strCache>
                <c:ptCount val="1"/>
                <c:pt idx="0">
                  <c:v>60 à 69 ans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 Aquagym  par âge'!$B$35:$E$35</c:f>
              <c:strCache>
                <c:ptCount val="4"/>
                <c:pt idx="0">
                  <c:v>SPORT DANS L'EAU</c:v>
                </c:pt>
                <c:pt idx="1">
                  <c:v>BONNE SANTE PHYSIQUE</c:v>
                </c:pt>
                <c:pt idx="2">
                  <c:v>ACTIVITE                       BIEN-ETRE</c:v>
                </c:pt>
                <c:pt idx="3">
                  <c:v>LIEN SOCIAL</c:v>
                </c:pt>
              </c:strCache>
            </c:strRef>
          </c:cat>
          <c:val>
            <c:numRef>
              <c:f>'P Aquagym  par âge'!$B$36:$E$36</c:f>
              <c:numCache>
                <c:formatCode>General</c:formatCode>
                <c:ptCount val="4"/>
                <c:pt idx="0">
                  <c:v>45</c:v>
                </c:pt>
                <c:pt idx="1">
                  <c:v>54</c:v>
                </c:pt>
                <c:pt idx="2">
                  <c:v>39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D-4DA9-A520-A8F35CDD9F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83502928"/>
        <c:axId val="1083504368"/>
      </c:barChart>
      <c:catAx>
        <c:axId val="108350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504368"/>
        <c:crosses val="autoZero"/>
        <c:auto val="1"/>
        <c:lblAlgn val="ctr"/>
        <c:lblOffset val="100"/>
        <c:noMultiLvlLbl val="0"/>
      </c:catAx>
      <c:valAx>
        <c:axId val="1083504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835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0.04019</cdr:x>
      <cdr:y>0.03275</cdr:y>
    </cdr:from>
    <cdr:to>
      <cdr:x>0.75177</cdr:x>
      <cdr:y>0.16877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4C36DDB5-8FD7-C9B7-A44C-1AD295E76362}"/>
            </a:ext>
          </a:extLst>
        </cdr:cNvPr>
        <cdr:cNvSpPr txBox="1"/>
      </cdr:nvSpPr>
      <cdr:spPr>
        <a:xfrm xmlns:a="http://schemas.openxmlformats.org/drawingml/2006/main">
          <a:off x="161925" y="61913"/>
          <a:ext cx="28670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/>
            <a:t>Pourquoi avoir choisi l'aquagym ?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0.04019</cdr:x>
      <cdr:y>0.03275</cdr:y>
    </cdr:from>
    <cdr:to>
      <cdr:x>0.75177</cdr:x>
      <cdr:y>0.16877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4C36DDB5-8FD7-C9B7-A44C-1AD295E76362}"/>
            </a:ext>
          </a:extLst>
        </cdr:cNvPr>
        <cdr:cNvSpPr txBox="1"/>
      </cdr:nvSpPr>
      <cdr:spPr>
        <a:xfrm xmlns:a="http://schemas.openxmlformats.org/drawingml/2006/main">
          <a:off x="161925" y="61913"/>
          <a:ext cx="28670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/>
            <a:t>Pourquoi avoir choisi l'aquagym ?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0.04019</cdr:x>
      <cdr:y>0.03275</cdr:y>
    </cdr:from>
    <cdr:to>
      <cdr:x>0.75177</cdr:x>
      <cdr:y>0.16877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4C36DDB5-8FD7-C9B7-A44C-1AD295E76362}"/>
            </a:ext>
          </a:extLst>
        </cdr:cNvPr>
        <cdr:cNvSpPr txBox="1"/>
      </cdr:nvSpPr>
      <cdr:spPr>
        <a:xfrm xmlns:a="http://schemas.openxmlformats.org/drawingml/2006/main">
          <a:off x="161925" y="61913"/>
          <a:ext cx="28670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/>
            <a:t>Pourquoi avoir choisi l'aquagym ?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0.04019</cdr:x>
      <cdr:y>0.03275</cdr:y>
    </cdr:from>
    <cdr:to>
      <cdr:x>0.75177</cdr:x>
      <cdr:y>0.16877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4C36DDB5-8FD7-C9B7-A44C-1AD295E76362}"/>
            </a:ext>
          </a:extLst>
        </cdr:cNvPr>
        <cdr:cNvSpPr txBox="1"/>
      </cdr:nvSpPr>
      <cdr:spPr>
        <a:xfrm xmlns:a="http://schemas.openxmlformats.org/drawingml/2006/main">
          <a:off x="161925" y="61913"/>
          <a:ext cx="28670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/>
            <a:t>Pourquoi avoir choisi l'aquagym ?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0.04019</cdr:x>
      <cdr:y>0.03275</cdr:y>
    </cdr:from>
    <cdr:to>
      <cdr:x>0.75177</cdr:x>
      <cdr:y>0.16877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4C36DDB5-8FD7-C9B7-A44C-1AD295E76362}"/>
            </a:ext>
          </a:extLst>
        </cdr:cNvPr>
        <cdr:cNvSpPr txBox="1"/>
      </cdr:nvSpPr>
      <cdr:spPr>
        <a:xfrm xmlns:a="http://schemas.openxmlformats.org/drawingml/2006/main">
          <a:off x="161925" y="61913"/>
          <a:ext cx="28670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/>
            <a:t>Pourquoi avoir choisi l'aquagym ?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0.04019</cdr:x>
      <cdr:y>0.03275</cdr:y>
    </cdr:from>
    <cdr:to>
      <cdr:x>0.75177</cdr:x>
      <cdr:y>0.16877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4C36DDB5-8FD7-C9B7-A44C-1AD295E76362}"/>
            </a:ext>
          </a:extLst>
        </cdr:cNvPr>
        <cdr:cNvSpPr txBox="1"/>
      </cdr:nvSpPr>
      <cdr:spPr>
        <a:xfrm xmlns:a="http://schemas.openxmlformats.org/drawingml/2006/main">
          <a:off x="161925" y="61913"/>
          <a:ext cx="28670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/>
            <a:t>Pourquoi avoir choisi l'aquagym ?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7355E-BFF8-4D1A-AF91-FAFF3C198027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7831-9BAC-4F12-AE5C-8E57F26A9A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907C2-0840-4D95-B319-B21DB3654262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115FD-C4D0-4DC2-BC68-FAB897EA90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115FD-C4D0-4DC2-BC68-FAB897EA904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115FD-C4D0-4DC2-BC68-FAB897EA904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59DDB6-AE6A-4898-A0BE-BE7889698DB7}" type="datetimeFigureOut">
              <a:rPr lang="fr-FR" smtClean="0"/>
              <a:pPr/>
              <a:t>29/05/2023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F690FC-E4BB-4EE1-894D-92870286A3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2023%2003%20B&#233;n&#233;fices%20Sport%20Sant&#233;%20Questionnaire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2023%2003%20Questionnaire%20SportSant&#233;%20Remarques%20g&#233;n&#233;rale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244351"/>
          </a:xfrm>
        </p:spPr>
        <p:txBody>
          <a:bodyPr>
            <a:normAutofit/>
          </a:bodyPr>
          <a:lstStyle/>
          <a:p>
            <a:r>
              <a:rPr lang="fr-FR" sz="3600" dirty="0"/>
              <a:t>Un questionnaire SPORT-SANTE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2996952"/>
            <a:ext cx="7772400" cy="1199704"/>
          </a:xfrm>
        </p:spPr>
        <p:txBody>
          <a:bodyPr/>
          <a:lstStyle/>
          <a:p>
            <a:r>
              <a:rPr lang="fr-FR" dirty="0"/>
              <a:t>L’analyse des résultats</a:t>
            </a:r>
          </a:p>
        </p:txBody>
      </p:sp>
      <p:pic>
        <p:nvPicPr>
          <p:cNvPr id="4" name="Image 3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1761744" cy="10424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44208" y="4046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AVRIL 2023</a:t>
            </a:r>
          </a:p>
        </p:txBody>
      </p:sp>
      <p:pic>
        <p:nvPicPr>
          <p:cNvPr id="6" name="Image 5" descr="2023 Image courrier accompagnat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5537">
            <a:off x="802461" y="3209955"/>
            <a:ext cx="2425973" cy="336290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39552" y="842851"/>
            <a:ext cx="7776864" cy="4084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	188</a:t>
            </a:r>
            <a:r>
              <a:rPr lang="fr-FR" dirty="0"/>
              <a:t> questionnaires reçus = </a:t>
            </a:r>
            <a:r>
              <a:rPr lang="fr-FR" b="1" dirty="0"/>
              <a:t>72,6 %</a:t>
            </a:r>
            <a:r>
              <a:rPr lang="fr-FR" dirty="0"/>
              <a:t> des adhérents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4500389"/>
            <a:ext cx="7776864" cy="1232867"/>
          </a:xfrm>
        </p:spPr>
        <p:txBody>
          <a:bodyPr>
            <a:noAutofit/>
          </a:bodyPr>
          <a:lstStyle/>
          <a:p>
            <a:pPr marL="85725" indent="-6350">
              <a:buNone/>
            </a:pPr>
            <a:r>
              <a:rPr lang="fr-FR" sz="1400" dirty="0"/>
              <a:t>Les tranches d'âge dans lesquelles le taux de réponse est le plus élevé sont celles supérieures à 70 ans :  </a:t>
            </a:r>
            <a:r>
              <a:rPr lang="fr-FR" sz="1400" b="1" dirty="0"/>
              <a:t>81,1 %</a:t>
            </a:r>
            <a:r>
              <a:rPr lang="fr-FR" sz="1400" dirty="0"/>
              <a:t> pour les "70-79 ans" et </a:t>
            </a:r>
            <a:r>
              <a:rPr lang="fr-FR" sz="1400" b="1" dirty="0"/>
              <a:t>84,2%</a:t>
            </a:r>
            <a:r>
              <a:rPr lang="fr-FR" sz="1400" dirty="0"/>
              <a:t> pour les "plus de 80 ans".</a:t>
            </a:r>
          </a:p>
          <a:p>
            <a:pPr marL="85725" indent="-6350">
              <a:buNone/>
            </a:pPr>
            <a:endParaRPr lang="fr-FR" sz="800" dirty="0"/>
          </a:p>
          <a:p>
            <a:pPr marL="85725" indent="-6350">
              <a:buNone/>
            </a:pPr>
            <a:r>
              <a:rPr lang="fr-FR" sz="1400" dirty="0"/>
              <a:t>On note des taux de réponse plus faibles chez les "60-69 ans" </a:t>
            </a:r>
            <a:r>
              <a:rPr lang="fr-FR" sz="1400" b="1" dirty="0"/>
              <a:t>: 66,3%  </a:t>
            </a:r>
            <a:r>
              <a:rPr lang="fr-FR" sz="1400" dirty="0"/>
              <a:t>chez les 50-59 ans" : </a:t>
            </a:r>
            <a:r>
              <a:rPr lang="fr-FR" sz="1400" b="1" dirty="0"/>
              <a:t>68,8 %</a:t>
            </a:r>
            <a:r>
              <a:rPr lang="fr-FR" sz="1400" dirty="0"/>
              <a:t> et surtout chez les "20-39 ans" : </a:t>
            </a:r>
            <a:r>
              <a:rPr lang="fr-FR" sz="1400" b="1" dirty="0"/>
              <a:t>38,5 %</a:t>
            </a:r>
          </a:p>
          <a:p>
            <a:pPr marL="85725" indent="-6350">
              <a:buNone/>
            </a:pPr>
            <a:endParaRPr lang="fr-FR" sz="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III – Les taux de réponse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663" y="5786496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82922"/>
              </p:ext>
            </p:extLst>
          </p:nvPr>
        </p:nvGraphicFramePr>
        <p:xfrm>
          <a:off x="311663" y="2140507"/>
          <a:ext cx="2616201" cy="1695450"/>
        </p:xfrm>
        <a:graphic>
          <a:graphicData uri="http://schemas.openxmlformats.org/drawingml/2006/table">
            <a:tbl>
              <a:tblPr/>
              <a:tblGrid>
                <a:gridCol w="97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Tranche d'âge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Nb adhérents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Nb </a:t>
                      </a:r>
                      <a:r>
                        <a:rPr lang="fr-FR" sz="8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quest</a:t>
                      </a: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reçus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20-39 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40-49 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50-59 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60-69 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70-79 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80-90 ans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2332419764"/>
              </p:ext>
            </p:extLst>
          </p:nvPr>
        </p:nvGraphicFramePr>
        <p:xfrm>
          <a:off x="3684911" y="1476075"/>
          <a:ext cx="5182740" cy="302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179512" y="1607975"/>
            <a:ext cx="3610284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600" b="1" dirty="0"/>
              <a:t>III – 2 Taux de réponse selon l’âge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4E70E2BE-1394-753B-DA24-6B6FFE33BA7B}"/>
              </a:ext>
            </a:extLst>
          </p:cNvPr>
          <p:cNvSpPr txBox="1">
            <a:spLocks/>
          </p:cNvSpPr>
          <p:nvPr/>
        </p:nvSpPr>
        <p:spPr>
          <a:xfrm>
            <a:off x="2195736" y="5740275"/>
            <a:ext cx="6192688" cy="48482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5725" indent="-6350">
              <a:buFont typeface="Wingdings 3"/>
              <a:buNone/>
            </a:pPr>
            <a:r>
              <a:rPr lang="fr-FR" sz="1400" dirty="0"/>
              <a:t>Un taux de réponse très bon et atypique chez les "40-49 ans" avec un score de </a:t>
            </a:r>
            <a:r>
              <a:rPr lang="fr-FR" sz="1400" b="1" dirty="0"/>
              <a:t>81,8%</a:t>
            </a:r>
            <a:r>
              <a:rPr lang="fr-FR" sz="1400" dirty="0"/>
              <a:t>, équivalent à celui des plus de 70 ans.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39552" y="908720"/>
            <a:ext cx="7776864" cy="4879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	188</a:t>
            </a:r>
            <a:r>
              <a:rPr lang="fr-FR" dirty="0"/>
              <a:t> questionnaires reçus = </a:t>
            </a:r>
            <a:r>
              <a:rPr lang="fr-FR" b="1" u="sng" dirty="0"/>
              <a:t>72,6 %</a:t>
            </a:r>
            <a:r>
              <a:rPr lang="fr-FR" dirty="0"/>
              <a:t> des adhérents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209104"/>
              </p:ext>
            </p:extLst>
          </p:nvPr>
        </p:nvGraphicFramePr>
        <p:xfrm>
          <a:off x="323528" y="2426823"/>
          <a:ext cx="1944216" cy="1296143"/>
        </p:xfrm>
        <a:graphic>
          <a:graphicData uri="http://schemas.openxmlformats.org/drawingml/2006/table">
            <a:tbl>
              <a:tblPr/>
              <a:tblGrid>
                <a:gridCol w="45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3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Pratique Aquagym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Nb quest reçus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Moins de 5 ans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5 à 10 ans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0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10 à 20 ans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0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Plus de 20 ans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Renseigné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7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III – Les taux de réponse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3220" y="5934203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179512" y="1624862"/>
            <a:ext cx="696056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600" b="1" dirty="0"/>
              <a:t>III – 3 Taux de réponse selon l’ancienneté de pratique de l’aquagym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810098404"/>
              </p:ext>
            </p:extLst>
          </p:nvPr>
        </p:nvGraphicFramePr>
        <p:xfrm>
          <a:off x="2555776" y="2139761"/>
          <a:ext cx="6372200" cy="287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223223"/>
              </p:ext>
            </p:extLst>
          </p:nvPr>
        </p:nvGraphicFramePr>
        <p:xfrm>
          <a:off x="464710" y="5123506"/>
          <a:ext cx="8424936" cy="337854"/>
        </p:xfrm>
        <a:graphic>
          <a:graphicData uri="http://schemas.openxmlformats.org/drawingml/2006/table">
            <a:tbl>
              <a:tblPr/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85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 adhérents répondent à l'enquête quelle que soit l'ancienneté de leur pratique de l'aquagym.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9DE4204-38D5-ABD8-BB1C-391A231A8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89195"/>
              </p:ext>
            </p:extLst>
          </p:nvPr>
        </p:nvGraphicFramePr>
        <p:xfrm>
          <a:off x="1980220" y="5587918"/>
          <a:ext cx="5976156" cy="609600"/>
        </p:xfrm>
        <a:graphic>
          <a:graphicData uri="http://schemas.openxmlformats.org/drawingml/2006/table">
            <a:tbl>
              <a:tblPr/>
              <a:tblGrid>
                <a:gridCol w="597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594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noter que 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d'entre eux (plus du quart des effectifs) déclarent pratiquer l'aquagym depuis plus de 20 ans.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39552" y="908720"/>
            <a:ext cx="777686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	188</a:t>
            </a:r>
            <a:r>
              <a:rPr lang="fr-FR" dirty="0"/>
              <a:t> questionnaires reçus = </a:t>
            </a:r>
            <a:r>
              <a:rPr lang="fr-FR" b="1" u="sng" dirty="0"/>
              <a:t>72,6 %</a:t>
            </a:r>
            <a:r>
              <a:rPr lang="fr-FR" dirty="0"/>
              <a:t> des adhérents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III – Les taux de réponse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732" y="135215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179512" y="1515131"/>
            <a:ext cx="5884944" cy="338554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1600" b="1" dirty="0"/>
              <a:t>III – 4 Les autres sports pratiqués par les adhérents ABSD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9552" y="1822908"/>
            <a:ext cx="8225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Sur les 188 adhérents ayant répondu à l'enquête :</a:t>
            </a:r>
          </a:p>
          <a:p>
            <a:pPr marL="171450" indent="4763">
              <a:buFont typeface="Wingdings" panose="05000000000000000000" pitchFamily="2" charset="2"/>
              <a:buChar char="è"/>
            </a:pPr>
            <a:r>
              <a:rPr lang="fr-FR" sz="1400" dirty="0"/>
              <a:t> </a:t>
            </a:r>
            <a:r>
              <a:rPr lang="fr-F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 </a:t>
            </a:r>
            <a:r>
              <a:rPr lang="fr-FR" sz="1400" b="1" dirty="0"/>
              <a:t>(66 %) </a:t>
            </a:r>
            <a:r>
              <a:rPr lang="fr-FR" sz="1400" dirty="0"/>
              <a:t>déclarent </a:t>
            </a:r>
            <a:r>
              <a:rPr lang="fr-FR" sz="1400" b="1" dirty="0"/>
              <a:t>pratiquer au moins un autre sport</a:t>
            </a:r>
          </a:p>
          <a:p>
            <a:pPr marL="171450" indent="4763">
              <a:buFont typeface="Wingdings" panose="05000000000000000000" pitchFamily="2" charset="2"/>
              <a:buChar char="è"/>
            </a:pPr>
            <a:r>
              <a:rPr lang="fr-FR" sz="1400" dirty="0"/>
              <a:t> </a:t>
            </a:r>
            <a:r>
              <a:rPr lang="fr-FR" sz="1400" b="1" dirty="0"/>
              <a:t>La marche </a:t>
            </a:r>
            <a:r>
              <a:rPr lang="fr-FR" sz="1400" baseline="0" dirty="0"/>
              <a:t>(douce, rapide, nordique) est citée par </a:t>
            </a:r>
            <a:r>
              <a:rPr lang="fr-FR" sz="1400" b="1" baseline="0" dirty="0"/>
              <a:t>61 </a:t>
            </a:r>
            <a:r>
              <a:rPr lang="fr-FR" sz="1400" baseline="0" dirty="0"/>
              <a:t>personnes (32 % des réponses)</a:t>
            </a:r>
            <a:endParaRPr lang="fr-FR" sz="1400" dirty="0"/>
          </a:p>
        </p:txBody>
      </p:sp>
      <p:graphicFrame>
        <p:nvGraphicFramePr>
          <p:cNvPr id="17" name="Graphique 16"/>
          <p:cNvGraphicFramePr/>
          <p:nvPr>
            <p:extLst>
              <p:ext uri="{D42A27DB-BD31-4B8C-83A1-F6EECF244321}">
                <p14:modId xmlns:p14="http://schemas.microsoft.com/office/powerpoint/2010/main" val="183622690"/>
              </p:ext>
            </p:extLst>
          </p:nvPr>
        </p:nvGraphicFramePr>
        <p:xfrm>
          <a:off x="179512" y="2573335"/>
          <a:ext cx="8784976" cy="398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7"/>
          <p:cNvSpPr txBox="1"/>
          <p:nvPr/>
        </p:nvSpPr>
        <p:spPr>
          <a:xfrm>
            <a:off x="7020272" y="3241169"/>
            <a:ext cx="1676400" cy="11239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Cités une seule fois :  - Jogging</a:t>
            </a:r>
          </a:p>
          <a:p>
            <a:pPr>
              <a:buFontTx/>
              <a:buChar char="-"/>
            </a:pPr>
            <a:r>
              <a:rPr lang="fr-FR" dirty="0"/>
              <a:t> S</a:t>
            </a:r>
            <a:r>
              <a:rPr lang="fr-FR" sz="1100" dirty="0"/>
              <a:t>port en salle</a:t>
            </a:r>
          </a:p>
          <a:p>
            <a:pPr>
              <a:buFontTx/>
              <a:buChar char="-"/>
            </a:pPr>
            <a:r>
              <a:rPr lang="fr-FR" sz="1100" dirty="0"/>
              <a:t> </a:t>
            </a:r>
            <a:r>
              <a:rPr lang="fr-FR" dirty="0"/>
              <a:t>K</a:t>
            </a:r>
            <a:r>
              <a:rPr lang="fr-FR" sz="1100" dirty="0"/>
              <a:t>ayak</a:t>
            </a:r>
          </a:p>
          <a:p>
            <a:pPr>
              <a:buFontTx/>
              <a:buChar char="-"/>
            </a:pPr>
            <a:r>
              <a:rPr lang="fr-FR" sz="1100" dirty="0"/>
              <a:t> Sabre laser</a:t>
            </a:r>
          </a:p>
          <a:p>
            <a:pPr>
              <a:buFontTx/>
              <a:buChar char="-"/>
            </a:pPr>
            <a:r>
              <a:rPr lang="fr-FR" sz="1100" baseline="0" dirty="0"/>
              <a:t> </a:t>
            </a:r>
            <a:r>
              <a:rPr lang="fr-FR" sz="1100" baseline="0" dirty="0" err="1"/>
              <a:t>Swissball</a:t>
            </a:r>
            <a:endParaRPr lang="fr-FR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411" y="902092"/>
            <a:ext cx="4968552" cy="3600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IV- 1 Pourquoi avoir choisi l’aquagym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72191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3460299274"/>
              </p:ext>
            </p:extLst>
          </p:nvPr>
        </p:nvGraphicFramePr>
        <p:xfrm>
          <a:off x="3347864" y="3106798"/>
          <a:ext cx="5580730" cy="339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2"/>
          <p:cNvSpPr txBox="1"/>
          <p:nvPr/>
        </p:nvSpPr>
        <p:spPr>
          <a:xfrm>
            <a:off x="4355528" y="1412776"/>
            <a:ext cx="460851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dirty="0"/>
          </a:p>
          <a:p>
            <a:r>
              <a:rPr lang="fr-FR" sz="1200" dirty="0"/>
              <a:t>Les adhérents ABSD ont d'abord choisi l'aquagym pour </a:t>
            </a:r>
            <a:r>
              <a:rPr lang="fr-FR" sz="1200" b="1" dirty="0"/>
              <a:t>se maintenir en bonne santé physique : </a:t>
            </a:r>
            <a:r>
              <a:rPr lang="fr-FR" sz="1200" dirty="0"/>
              <a:t>quasiment</a:t>
            </a:r>
            <a:r>
              <a:rPr lang="fr-FR" sz="1200" baseline="0" dirty="0"/>
              <a:t> </a:t>
            </a:r>
            <a:r>
              <a:rPr lang="fr-FR" sz="1200" b="1" baseline="0" dirty="0"/>
              <a:t>90 %</a:t>
            </a:r>
          </a:p>
          <a:p>
            <a:endParaRPr lang="fr-FR" sz="800" b="1" dirty="0"/>
          </a:p>
          <a:p>
            <a:r>
              <a:rPr lang="fr-FR" sz="1200" dirty="0"/>
              <a:t>Puis  pratiquer </a:t>
            </a:r>
            <a:r>
              <a:rPr lang="fr-FR" sz="1200" b="1" dirty="0"/>
              <a:t>un sport dans l'eau </a:t>
            </a:r>
            <a:r>
              <a:rPr lang="fr-FR" sz="1200" dirty="0"/>
              <a:t>les a</a:t>
            </a:r>
            <a:r>
              <a:rPr lang="fr-FR" sz="1200" baseline="0" dirty="0"/>
              <a:t> motivés (76,6 %)</a:t>
            </a:r>
          </a:p>
          <a:p>
            <a:endParaRPr lang="fr-FR" sz="800" baseline="0" dirty="0"/>
          </a:p>
          <a:p>
            <a:r>
              <a:rPr lang="fr-FR" sz="1200" b="1" baseline="0" dirty="0"/>
              <a:t>L'activité de bien-être </a:t>
            </a:r>
            <a:r>
              <a:rPr lang="fr-FR" sz="1200" baseline="0" dirty="0"/>
              <a:t>arrive en troisième position (68 %)</a:t>
            </a:r>
          </a:p>
          <a:p>
            <a:endParaRPr lang="fr-FR" sz="800" baseline="0" dirty="0"/>
          </a:p>
          <a:p>
            <a:r>
              <a:rPr lang="fr-FR" sz="1200" b="1" baseline="0" dirty="0"/>
              <a:t>Le lien social </a:t>
            </a:r>
            <a:r>
              <a:rPr lang="fr-FR" sz="1200" baseline="0" dirty="0"/>
              <a:t>est recherché par  un peu moins de la moitié d'</a:t>
            </a:r>
            <a:r>
              <a:rPr lang="fr-FR" sz="1200" baseline="0" dirty="0" err="1"/>
              <a:t>entr'eux</a:t>
            </a:r>
            <a:r>
              <a:rPr lang="fr-FR" sz="1200" baseline="0" dirty="0"/>
              <a:t> (47,9 % )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1520" y="2420888"/>
            <a:ext cx="2664296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Nb : plusieurs réponses étaient possibles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35247"/>
              </p:ext>
            </p:extLst>
          </p:nvPr>
        </p:nvGraphicFramePr>
        <p:xfrm>
          <a:off x="251411" y="1573801"/>
          <a:ext cx="3960439" cy="723900"/>
        </p:xfrm>
        <a:graphic>
          <a:graphicData uri="http://schemas.openxmlformats.org/drawingml/2006/table">
            <a:tbl>
              <a:tblPr/>
              <a:tblGrid>
                <a:gridCol w="734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Sport dans l'eau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Bonne santé physique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Bien-être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Lien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réponses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ZoneTexte 4"/>
          <p:cNvSpPr txBox="1"/>
          <p:nvPr/>
        </p:nvSpPr>
        <p:spPr>
          <a:xfrm>
            <a:off x="226404" y="2838979"/>
            <a:ext cx="2960966" cy="185441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>
                <a:latin typeface="Lucida Sans Unicode" pitchFamily="34" charset="0"/>
                <a:ea typeface="MS Gothic"/>
                <a:cs typeface="Lucida Sans Unicode" pitchFamily="34" charset="0"/>
              </a:rPr>
              <a:t>Selon la tranche d’âge</a:t>
            </a:r>
          </a:p>
          <a:p>
            <a:r>
              <a:rPr lang="fr-FR" sz="1050" dirty="0">
                <a:latin typeface="MS Gothic"/>
                <a:ea typeface="MS Gothic"/>
              </a:rPr>
              <a:t>☑</a:t>
            </a:r>
            <a:r>
              <a:rPr lang="fr-FR" sz="1050" baseline="0" dirty="0"/>
              <a:t> Au delà de 50 ans, le bénéfice de l'aquagym pour </a:t>
            </a:r>
            <a:r>
              <a:rPr lang="fr-FR" sz="1050" b="1" baseline="0" dirty="0"/>
              <a:t>maintenir les capacités physiques est cité par plus de 90 % des adhérents </a:t>
            </a:r>
            <a:r>
              <a:rPr lang="fr-FR" sz="1050" baseline="0" dirty="0"/>
              <a:t>(jusqu'à  95,5% pour la classe  des 50-59 ans) En-dessous de 50 ans, ce même bénéfice est cité par  65 % des adhérents.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aseline="0" dirty="0">
                <a:solidFill>
                  <a:schemeClr val="dk1"/>
                </a:solidFill>
                <a:latin typeface="MS Gothic"/>
                <a:ea typeface="MS Gothic"/>
                <a:cs typeface="+mn-cs"/>
              </a:rPr>
              <a:t>☑</a:t>
            </a:r>
            <a:r>
              <a:rPr lang="fr-FR" sz="105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Plus on avance en âge, et plus l'aquagym facteur de lien social prend de l'importance</a:t>
            </a:r>
            <a:endParaRPr lang="fr-FR" sz="1100" dirty="0"/>
          </a:p>
        </p:txBody>
      </p:sp>
      <p:sp>
        <p:nvSpPr>
          <p:cNvPr id="19" name="ZoneTexte 5"/>
          <p:cNvSpPr txBox="1"/>
          <p:nvPr/>
        </p:nvSpPr>
        <p:spPr>
          <a:xfrm>
            <a:off x="221541" y="4719270"/>
            <a:ext cx="2952437" cy="93450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="1" dirty="0"/>
              <a:t>Selon la durée de pratique</a:t>
            </a:r>
            <a:r>
              <a:rPr lang="fr-FR" sz="1050" b="1" baseline="0" dirty="0"/>
              <a:t> de l'aquagym</a:t>
            </a:r>
            <a:endParaRPr lang="fr-FR" sz="600" b="1" u="sng" baseline="0" dirty="0"/>
          </a:p>
          <a:p>
            <a:r>
              <a:rPr lang="fr-FR" sz="1000" dirty="0">
                <a:latin typeface="MS Gothic"/>
                <a:ea typeface="MS Gothic"/>
              </a:rPr>
              <a:t>☑</a:t>
            </a:r>
            <a:r>
              <a:rPr lang="fr-FR" sz="1000" dirty="0"/>
              <a:t> Les adhérents pratiquant l'aquagym depuis plus de 20 ans sont les  plus nombreux à rechercher du lien social par l'aquagym.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4752528" cy="3600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IV- 1 Pourquoi avoir choisi l’aquagym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949280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104D86F-BE03-8D06-A4F5-50066C4DA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989314"/>
              </p:ext>
            </p:extLst>
          </p:nvPr>
        </p:nvGraphicFramePr>
        <p:xfrm>
          <a:off x="251520" y="1674374"/>
          <a:ext cx="8695271" cy="1970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365">
                  <a:extLst>
                    <a:ext uri="{9D8B030D-6E8A-4147-A177-3AD203B41FA5}">
                      <a16:colId xmlns:a16="http://schemas.microsoft.com/office/drawing/2014/main" val="1325490719"/>
                    </a:ext>
                  </a:extLst>
                </a:gridCol>
                <a:gridCol w="829595">
                  <a:extLst>
                    <a:ext uri="{9D8B030D-6E8A-4147-A177-3AD203B41FA5}">
                      <a16:colId xmlns:a16="http://schemas.microsoft.com/office/drawing/2014/main" val="2685066584"/>
                    </a:ext>
                  </a:extLst>
                </a:gridCol>
                <a:gridCol w="829595">
                  <a:extLst>
                    <a:ext uri="{9D8B030D-6E8A-4147-A177-3AD203B41FA5}">
                      <a16:colId xmlns:a16="http://schemas.microsoft.com/office/drawing/2014/main" val="3992653122"/>
                    </a:ext>
                  </a:extLst>
                </a:gridCol>
                <a:gridCol w="829595">
                  <a:extLst>
                    <a:ext uri="{9D8B030D-6E8A-4147-A177-3AD203B41FA5}">
                      <a16:colId xmlns:a16="http://schemas.microsoft.com/office/drawing/2014/main" val="1551027442"/>
                    </a:ext>
                  </a:extLst>
                </a:gridCol>
                <a:gridCol w="829595">
                  <a:extLst>
                    <a:ext uri="{9D8B030D-6E8A-4147-A177-3AD203B41FA5}">
                      <a16:colId xmlns:a16="http://schemas.microsoft.com/office/drawing/2014/main" val="1032495334"/>
                    </a:ext>
                  </a:extLst>
                </a:gridCol>
                <a:gridCol w="742921">
                  <a:extLst>
                    <a:ext uri="{9D8B030D-6E8A-4147-A177-3AD203B41FA5}">
                      <a16:colId xmlns:a16="http://schemas.microsoft.com/office/drawing/2014/main" val="240138048"/>
                    </a:ext>
                  </a:extLst>
                </a:gridCol>
                <a:gridCol w="742921">
                  <a:extLst>
                    <a:ext uri="{9D8B030D-6E8A-4147-A177-3AD203B41FA5}">
                      <a16:colId xmlns:a16="http://schemas.microsoft.com/office/drawing/2014/main" val="1473542410"/>
                    </a:ext>
                  </a:extLst>
                </a:gridCol>
                <a:gridCol w="742921">
                  <a:extLst>
                    <a:ext uri="{9D8B030D-6E8A-4147-A177-3AD203B41FA5}">
                      <a16:colId xmlns:a16="http://schemas.microsoft.com/office/drawing/2014/main" val="1264653144"/>
                    </a:ext>
                  </a:extLst>
                </a:gridCol>
                <a:gridCol w="742921">
                  <a:extLst>
                    <a:ext uri="{9D8B030D-6E8A-4147-A177-3AD203B41FA5}">
                      <a16:colId xmlns:a16="http://schemas.microsoft.com/office/drawing/2014/main" val="2622465184"/>
                    </a:ext>
                  </a:extLst>
                </a:gridCol>
                <a:gridCol w="742921">
                  <a:extLst>
                    <a:ext uri="{9D8B030D-6E8A-4147-A177-3AD203B41FA5}">
                      <a16:colId xmlns:a16="http://schemas.microsoft.com/office/drawing/2014/main" val="1948373769"/>
                    </a:ext>
                  </a:extLst>
                </a:gridCol>
                <a:gridCol w="742921">
                  <a:extLst>
                    <a:ext uri="{9D8B030D-6E8A-4147-A177-3AD203B41FA5}">
                      <a16:colId xmlns:a16="http://schemas.microsoft.com/office/drawing/2014/main" val="1770313096"/>
                    </a:ext>
                  </a:extLst>
                </a:gridCol>
              </a:tblGrid>
              <a:tr h="29249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SPORT DANS L'EAU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BONNE SANTE PHYSIQUE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ACTIVITE                       BIEN-ETRE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LIEN SOCIAL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181414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&lt; 40 ans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018677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262658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013584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7281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022391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425531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5629576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10324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8646677"/>
                  </a:ext>
                </a:extLst>
              </a:tr>
            </a:tbl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80E8362-1C8B-4A52-B9E2-85022B294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223072"/>
              </p:ext>
            </p:extLst>
          </p:nvPr>
        </p:nvGraphicFramePr>
        <p:xfrm>
          <a:off x="4709220" y="1736287"/>
          <a:ext cx="4183260" cy="178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7">
            <a:extLst>
              <a:ext uri="{FF2B5EF4-FFF2-40B4-BE49-F238E27FC236}">
                <a16:creationId xmlns:a16="http://schemas.microsoft.com/office/drawing/2014/main" id="{DD58AEA3-1FC3-4343-8C25-E0F4BB8CC107}"/>
              </a:ext>
            </a:extLst>
          </p:cNvPr>
          <p:cNvSpPr txBox="1"/>
          <p:nvPr/>
        </p:nvSpPr>
        <p:spPr>
          <a:xfrm>
            <a:off x="327720" y="2250438"/>
            <a:ext cx="4244280" cy="163191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 moins de 40 ans (5 questionnaires)</a:t>
            </a: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sont unanimes pour avoir choisi d'abord l'aquagym comme un sport dans l'eau (100%) </a:t>
            </a: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Pour eux il est important de maintenir les capacités physiques  (60%) et dans une moindre mesure de pratiquer une activité de bien-être (40%)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Ils ne choisissent jamais l'aquagym comme facteur de lien social.</a:t>
            </a:r>
            <a:endParaRPr lang="fr-FR" sz="1200" dirty="0">
              <a:effectLst/>
            </a:endParaRPr>
          </a:p>
          <a:p>
            <a:endParaRPr lang="fr-FR" sz="11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756366-496F-5D57-403D-223C7A750254}"/>
              </a:ext>
            </a:extLst>
          </p:cNvPr>
          <p:cNvSpPr txBox="1"/>
          <p:nvPr/>
        </p:nvSpPr>
        <p:spPr>
          <a:xfrm>
            <a:off x="5148064" y="980728"/>
            <a:ext cx="3600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Résultats par tranche d’âge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004A0D9-F5EB-9778-0DAD-B47E6B2ED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6991"/>
              </p:ext>
            </p:extLst>
          </p:nvPr>
        </p:nvGraphicFramePr>
        <p:xfrm>
          <a:off x="264258" y="3962830"/>
          <a:ext cx="8514981" cy="179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303">
                  <a:extLst>
                    <a:ext uri="{9D8B030D-6E8A-4147-A177-3AD203B41FA5}">
                      <a16:colId xmlns:a16="http://schemas.microsoft.com/office/drawing/2014/main" val="97728546"/>
                    </a:ext>
                  </a:extLst>
                </a:gridCol>
                <a:gridCol w="812394">
                  <a:extLst>
                    <a:ext uri="{9D8B030D-6E8A-4147-A177-3AD203B41FA5}">
                      <a16:colId xmlns:a16="http://schemas.microsoft.com/office/drawing/2014/main" val="3944400466"/>
                    </a:ext>
                  </a:extLst>
                </a:gridCol>
                <a:gridCol w="812394">
                  <a:extLst>
                    <a:ext uri="{9D8B030D-6E8A-4147-A177-3AD203B41FA5}">
                      <a16:colId xmlns:a16="http://schemas.microsoft.com/office/drawing/2014/main" val="1465932858"/>
                    </a:ext>
                  </a:extLst>
                </a:gridCol>
                <a:gridCol w="812394">
                  <a:extLst>
                    <a:ext uri="{9D8B030D-6E8A-4147-A177-3AD203B41FA5}">
                      <a16:colId xmlns:a16="http://schemas.microsoft.com/office/drawing/2014/main" val="3472046005"/>
                    </a:ext>
                  </a:extLst>
                </a:gridCol>
                <a:gridCol w="812394">
                  <a:extLst>
                    <a:ext uri="{9D8B030D-6E8A-4147-A177-3AD203B41FA5}">
                      <a16:colId xmlns:a16="http://schemas.microsoft.com/office/drawing/2014/main" val="1484711731"/>
                    </a:ext>
                  </a:extLst>
                </a:gridCol>
                <a:gridCol w="727517">
                  <a:extLst>
                    <a:ext uri="{9D8B030D-6E8A-4147-A177-3AD203B41FA5}">
                      <a16:colId xmlns:a16="http://schemas.microsoft.com/office/drawing/2014/main" val="2370611487"/>
                    </a:ext>
                  </a:extLst>
                </a:gridCol>
                <a:gridCol w="727517">
                  <a:extLst>
                    <a:ext uri="{9D8B030D-6E8A-4147-A177-3AD203B41FA5}">
                      <a16:colId xmlns:a16="http://schemas.microsoft.com/office/drawing/2014/main" val="1054375510"/>
                    </a:ext>
                  </a:extLst>
                </a:gridCol>
                <a:gridCol w="727517">
                  <a:extLst>
                    <a:ext uri="{9D8B030D-6E8A-4147-A177-3AD203B41FA5}">
                      <a16:colId xmlns:a16="http://schemas.microsoft.com/office/drawing/2014/main" val="3716882387"/>
                    </a:ext>
                  </a:extLst>
                </a:gridCol>
                <a:gridCol w="727517">
                  <a:extLst>
                    <a:ext uri="{9D8B030D-6E8A-4147-A177-3AD203B41FA5}">
                      <a16:colId xmlns:a16="http://schemas.microsoft.com/office/drawing/2014/main" val="4945769"/>
                    </a:ext>
                  </a:extLst>
                </a:gridCol>
                <a:gridCol w="727517">
                  <a:extLst>
                    <a:ext uri="{9D8B030D-6E8A-4147-A177-3AD203B41FA5}">
                      <a16:colId xmlns:a16="http://schemas.microsoft.com/office/drawing/2014/main" val="177013618"/>
                    </a:ext>
                  </a:extLst>
                </a:gridCol>
                <a:gridCol w="727517">
                  <a:extLst>
                    <a:ext uri="{9D8B030D-6E8A-4147-A177-3AD203B41FA5}">
                      <a16:colId xmlns:a16="http://schemas.microsoft.com/office/drawing/2014/main" val="3871835080"/>
                    </a:ext>
                  </a:extLst>
                </a:gridCol>
              </a:tblGrid>
              <a:tr h="29249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SPORT DANS L'EAU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BONNE SANTE PHYSIQUE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ACTIVITE                       BIEN-ETRE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LIEN SOCIAL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079181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</a:rPr>
                        <a:t>40 à 49 ans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6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585609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475699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565198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792185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152337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5222082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797838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524800"/>
                  </a:ext>
                </a:extLst>
              </a:tr>
            </a:tbl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B802AA3-0E3E-4EC3-A496-D063BEFB8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50395"/>
              </p:ext>
            </p:extLst>
          </p:nvPr>
        </p:nvGraphicFramePr>
        <p:xfrm>
          <a:off x="4718068" y="3962830"/>
          <a:ext cx="4183260" cy="176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9">
            <a:extLst>
              <a:ext uri="{FF2B5EF4-FFF2-40B4-BE49-F238E27FC236}">
                <a16:creationId xmlns:a16="http://schemas.microsoft.com/office/drawing/2014/main" id="{92ED3FDE-E7A5-4C2A-B99E-1874D3C7DCE6}"/>
              </a:ext>
            </a:extLst>
          </p:cNvPr>
          <p:cNvSpPr txBox="1"/>
          <p:nvPr/>
        </p:nvSpPr>
        <p:spPr>
          <a:xfrm>
            <a:off x="264259" y="4485515"/>
            <a:ext cx="4335096" cy="10668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Les 40 à 49 ans (9 questionnaires) mettent au même niveau la pratique d'un sport dans l'eau et maintenir les capacités physiques (66,7% pour les 2 items)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L'aquagym activité de bien être et facteur de lien social leur paraissent un peu moins importantes (44,4% pour les 2 items)</a:t>
            </a:r>
            <a:endParaRPr lang="fr-FR" sz="1200" dirty="0">
              <a:effectLst/>
            </a:endParaRPr>
          </a:p>
          <a:p>
            <a:endParaRPr lang="fr-FR" sz="1100" dirty="0"/>
          </a:p>
        </p:txBody>
      </p:sp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4752528" cy="3600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IV- 1 Pourquoi avoir choisi l’aquagym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949280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0756366-496F-5D57-403D-223C7A750254}"/>
              </a:ext>
            </a:extLst>
          </p:cNvPr>
          <p:cNvSpPr txBox="1"/>
          <p:nvPr/>
        </p:nvSpPr>
        <p:spPr>
          <a:xfrm>
            <a:off x="5148064" y="980728"/>
            <a:ext cx="3600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Résultats par tranche d’âge</a:t>
            </a:r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137E76DB-1680-C95C-5921-D29D65851F51}"/>
              </a:ext>
            </a:extLst>
          </p:cNvPr>
          <p:cNvSpPr txBox="1"/>
          <p:nvPr/>
        </p:nvSpPr>
        <p:spPr>
          <a:xfrm>
            <a:off x="2101850" y="56911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0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CD97D84A-D6A6-8AD6-86A1-948D35F98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522424"/>
              </p:ext>
            </p:extLst>
          </p:nvPr>
        </p:nvGraphicFramePr>
        <p:xfrm>
          <a:off x="246439" y="1638159"/>
          <a:ext cx="8229596" cy="1836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128">
                  <a:extLst>
                    <a:ext uri="{9D8B030D-6E8A-4147-A177-3AD203B41FA5}">
                      <a16:colId xmlns:a16="http://schemas.microsoft.com/office/drawing/2014/main" val="1752846298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415074412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2740623704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116616598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663434487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055679670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1616716427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1186671305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560322494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4066147998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503152868"/>
                    </a:ext>
                  </a:extLst>
                </a:gridCol>
              </a:tblGrid>
              <a:tr h="2989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SPORT DANS L'EAU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BONNE SANTE PHYSIQUE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ACTIVITE                       BIEN-ETRE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LIEN SOCIAL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892324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50 à 59 ans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4626280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688361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674655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399290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2553497"/>
                  </a:ext>
                </a:extLst>
              </a:tr>
              <a:tr h="15474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412991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910160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9670913"/>
                  </a:ext>
                </a:extLst>
              </a:tr>
            </a:tbl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2A24CDB5-2B72-4F17-91B0-7CAC311CD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61646"/>
              </p:ext>
            </p:extLst>
          </p:nvPr>
        </p:nvGraphicFramePr>
        <p:xfrm>
          <a:off x="4745386" y="1638160"/>
          <a:ext cx="4176464" cy="184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6">
            <a:extLst>
              <a:ext uri="{FF2B5EF4-FFF2-40B4-BE49-F238E27FC236}">
                <a16:creationId xmlns:a16="http://schemas.microsoft.com/office/drawing/2014/main" id="{137E76DB-1680-C95C-5921-D29D65851F51}"/>
              </a:ext>
            </a:extLst>
          </p:cNvPr>
          <p:cNvSpPr txBox="1"/>
          <p:nvPr/>
        </p:nvSpPr>
        <p:spPr>
          <a:xfrm>
            <a:off x="2272547" y="640610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0"/>
          </a:p>
        </p:txBody>
      </p:sp>
      <p:sp>
        <p:nvSpPr>
          <p:cNvPr id="19" name="ZoneTexte 17">
            <a:extLst>
              <a:ext uri="{FF2B5EF4-FFF2-40B4-BE49-F238E27FC236}">
                <a16:creationId xmlns:a16="http://schemas.microsoft.com/office/drawing/2014/main" id="{614F2EEF-96B9-A07A-23AA-110AA354F73A}"/>
              </a:ext>
            </a:extLst>
          </p:cNvPr>
          <p:cNvSpPr txBox="1"/>
          <p:nvPr/>
        </p:nvSpPr>
        <p:spPr>
          <a:xfrm>
            <a:off x="346909" y="2228027"/>
            <a:ext cx="4219575" cy="119107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Les 50-59 ans (22 questionnaires) sont quasiment tous d'accord (95,5%) pour donner la bonne santé physique en 1er choix.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Puis, ils citent l'activité de bien-être (86,4%) et le sport dans l'eau (81,8%) en grande proportion. Le lien social est ici beaucoup moins important (31,8%)</a:t>
            </a:r>
            <a:endParaRPr lang="fr-FR" sz="1200" dirty="0">
              <a:effectLst/>
            </a:endParaRPr>
          </a:p>
          <a:p>
            <a:endParaRPr lang="fr-FR" sz="1100" dirty="0"/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176B98D2-D425-764A-1CD0-9830FC010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8153"/>
              </p:ext>
            </p:extLst>
          </p:nvPr>
        </p:nvGraphicFramePr>
        <p:xfrm>
          <a:off x="281318" y="3868913"/>
          <a:ext cx="8229596" cy="1875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128">
                  <a:extLst>
                    <a:ext uri="{9D8B030D-6E8A-4147-A177-3AD203B41FA5}">
                      <a16:colId xmlns:a16="http://schemas.microsoft.com/office/drawing/2014/main" val="2474898371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276424715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3047313389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2938564035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1014370948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925084064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1770581168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3707208957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354964307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518564625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825952554"/>
                    </a:ext>
                  </a:extLst>
                </a:gridCol>
              </a:tblGrid>
              <a:tr h="29249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SPORT DANS L'EAU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BONNE SANTE PHYSIQUE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ACTIVITE                       BIEN-ETRE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LIEN SOCIAL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051445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60 à 69 ans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45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29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742484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077190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113350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352146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3808180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657555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962015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394729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0201760"/>
                  </a:ext>
                </a:extLst>
              </a:tr>
            </a:tbl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16810659-0313-4CE2-AFE5-A2B4B5917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42275"/>
              </p:ext>
            </p:extLst>
          </p:nvPr>
        </p:nvGraphicFramePr>
        <p:xfrm>
          <a:off x="4722517" y="3865136"/>
          <a:ext cx="4143250" cy="194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ZoneTexte 19">
            <a:extLst>
              <a:ext uri="{FF2B5EF4-FFF2-40B4-BE49-F238E27FC236}">
                <a16:creationId xmlns:a16="http://schemas.microsoft.com/office/drawing/2014/main" id="{3124421F-FE53-4481-B1C0-2E144BD546DA}"/>
              </a:ext>
            </a:extLst>
          </p:cNvPr>
          <p:cNvSpPr txBox="1"/>
          <p:nvPr/>
        </p:nvSpPr>
        <p:spPr>
          <a:xfrm>
            <a:off x="346908" y="4605235"/>
            <a:ext cx="4219575" cy="10169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 60-69 ans (59 questionnaires)  placent aussi la bonne activité physique en 1er choix (91,5%)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Mais ils citent ensuite le </a:t>
            </a: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sport  dans l'eau (76,3%) avant l'activité de bien-être (66,1%) Le lien social  (49,2%) paraît moins important.</a:t>
            </a:r>
            <a:endParaRPr lang="fr-FR" sz="1200" dirty="0">
              <a:effectLst/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42725782"/>
      </p:ext>
    </p:extLst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4752528" cy="3600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IV- 1 Pourquoi avoir choisi l’aquagym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949280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0756366-496F-5D57-403D-223C7A750254}"/>
              </a:ext>
            </a:extLst>
          </p:cNvPr>
          <p:cNvSpPr txBox="1"/>
          <p:nvPr/>
        </p:nvSpPr>
        <p:spPr>
          <a:xfrm>
            <a:off x="5148064" y="980728"/>
            <a:ext cx="36004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Résultats par tranche d’âge</a:t>
            </a:r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137E76DB-1680-C95C-5921-D29D65851F51}"/>
              </a:ext>
            </a:extLst>
          </p:cNvPr>
          <p:cNvSpPr txBox="1"/>
          <p:nvPr/>
        </p:nvSpPr>
        <p:spPr>
          <a:xfrm>
            <a:off x="2101850" y="56911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0"/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137E76DB-1680-C95C-5921-D29D65851F51}"/>
              </a:ext>
            </a:extLst>
          </p:cNvPr>
          <p:cNvSpPr txBox="1"/>
          <p:nvPr/>
        </p:nvSpPr>
        <p:spPr>
          <a:xfrm>
            <a:off x="2272547" y="6406108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6616F76-7053-2F8D-0D60-ED50B2B3E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20851"/>
              </p:ext>
            </p:extLst>
          </p:nvPr>
        </p:nvGraphicFramePr>
        <p:xfrm>
          <a:off x="323528" y="4121510"/>
          <a:ext cx="8229596" cy="1705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128">
                  <a:extLst>
                    <a:ext uri="{9D8B030D-6E8A-4147-A177-3AD203B41FA5}">
                      <a16:colId xmlns:a16="http://schemas.microsoft.com/office/drawing/2014/main" val="1521615761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787538628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942748440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1832785650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277764225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626857768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38643914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14274188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973636798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593410349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6013394"/>
                    </a:ext>
                  </a:extLst>
                </a:gridCol>
              </a:tblGrid>
              <a:tr h="2989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SPORT DANS L'EAU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BONNE SANTE PHYSIQUE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ACTIVITE                       BIEN-ETRE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LIEN SOCIAL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241266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&gt;= 80 ans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12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11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965631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561920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586461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859055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915058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237957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927600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2938877"/>
                  </a:ext>
                </a:extLst>
              </a:tr>
            </a:tbl>
          </a:graphicData>
        </a:graphic>
      </p:graphicFrame>
      <p:sp>
        <p:nvSpPr>
          <p:cNvPr id="11" name="ZoneTexte 23">
            <a:extLst>
              <a:ext uri="{FF2B5EF4-FFF2-40B4-BE49-F238E27FC236}">
                <a16:creationId xmlns:a16="http://schemas.microsoft.com/office/drawing/2014/main" id="{57637C63-9184-4FF2-9015-EF43A4935EB8}"/>
              </a:ext>
            </a:extLst>
          </p:cNvPr>
          <p:cNvSpPr txBox="1"/>
          <p:nvPr/>
        </p:nvSpPr>
        <p:spPr>
          <a:xfrm>
            <a:off x="2101850" y="94202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100"/>
          </a:p>
        </p:txBody>
      </p:sp>
      <p:sp>
        <p:nvSpPr>
          <p:cNvPr id="12" name="ZoneTexte 24">
            <a:extLst>
              <a:ext uri="{FF2B5EF4-FFF2-40B4-BE49-F238E27FC236}">
                <a16:creationId xmlns:a16="http://schemas.microsoft.com/office/drawing/2014/main" id="{A5754198-CB76-4FDC-AD32-B697800DCDC9}"/>
              </a:ext>
            </a:extLst>
          </p:cNvPr>
          <p:cNvSpPr txBox="1"/>
          <p:nvPr/>
        </p:nvSpPr>
        <p:spPr>
          <a:xfrm>
            <a:off x="114300" y="4640271"/>
            <a:ext cx="4457700" cy="11715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Les 80 ans et plus (16 questionnaires) choisissent aussi la bonne santé physique en 1er choix. </a:t>
            </a:r>
            <a:r>
              <a:rPr lang="fr-FR" sz="12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suite sont cités le sport dans l'eau (75%) et </a:t>
            </a: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 lien social (68,8%), qui est ici sur-représenté par rapport aux autres tranches d'âge</a:t>
            </a: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dirty="0">
              <a:effectLst/>
            </a:endParaRPr>
          </a:p>
          <a:p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L'activité de bien-être apparaît ici moins souvent (62,5%) </a:t>
            </a:r>
            <a:endParaRPr lang="fr-FR" sz="1200" dirty="0">
              <a:effectLst/>
            </a:endParaRPr>
          </a:p>
          <a:p>
            <a:endParaRPr lang="fr-FR" sz="1100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8E8C0374-AC84-49DA-94F1-57E4D5089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048638"/>
              </p:ext>
            </p:extLst>
          </p:nvPr>
        </p:nvGraphicFramePr>
        <p:xfrm>
          <a:off x="4523185" y="4071369"/>
          <a:ext cx="4320479" cy="188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7E529EF-D326-3FFC-0A7A-804189D83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01592"/>
              </p:ext>
            </p:extLst>
          </p:nvPr>
        </p:nvGraphicFramePr>
        <p:xfrm>
          <a:off x="259831" y="1702412"/>
          <a:ext cx="8229596" cy="188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128">
                  <a:extLst>
                    <a:ext uri="{9D8B030D-6E8A-4147-A177-3AD203B41FA5}">
                      <a16:colId xmlns:a16="http://schemas.microsoft.com/office/drawing/2014/main" val="3162725882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1368054066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3345709811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1533797297"/>
                    </a:ext>
                  </a:extLst>
                </a:gridCol>
                <a:gridCol w="785166">
                  <a:extLst>
                    <a:ext uri="{9D8B030D-6E8A-4147-A177-3AD203B41FA5}">
                      <a16:colId xmlns:a16="http://schemas.microsoft.com/office/drawing/2014/main" val="3462000826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564434982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1080755862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1900633018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2548380347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1209223870"/>
                    </a:ext>
                  </a:extLst>
                </a:gridCol>
                <a:gridCol w="703134">
                  <a:extLst>
                    <a:ext uri="{9D8B030D-6E8A-4147-A177-3AD203B41FA5}">
                      <a16:colId xmlns:a16="http://schemas.microsoft.com/office/drawing/2014/main" val="631044170"/>
                    </a:ext>
                  </a:extLst>
                </a:gridCol>
              </a:tblGrid>
              <a:tr h="298938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SPORT DANS L'EAU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BONNE SANTE PHYSIQUE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ACTIVITE                       BIEN-ETRE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LIEN SOCIAL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016558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70 à 79 ans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58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71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54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>
                          <a:effectLst/>
                        </a:rPr>
                        <a:t>39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979521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191462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926824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9573709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020995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726177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870696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5970632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9033693"/>
                  </a:ext>
                </a:extLst>
              </a:tr>
            </a:tbl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D8F75442-5B14-4F76-AB41-2BC633B61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58587"/>
              </p:ext>
            </p:extLst>
          </p:nvPr>
        </p:nvGraphicFramePr>
        <p:xfrm>
          <a:off x="4438326" y="1781197"/>
          <a:ext cx="4196632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ZoneTexte 21">
            <a:extLst>
              <a:ext uri="{FF2B5EF4-FFF2-40B4-BE49-F238E27FC236}">
                <a16:creationId xmlns:a16="http://schemas.microsoft.com/office/drawing/2014/main" id="{DC901178-AC20-46A4-8B54-6E087C82F862}"/>
              </a:ext>
            </a:extLst>
          </p:cNvPr>
          <p:cNvSpPr txBox="1"/>
          <p:nvPr/>
        </p:nvSpPr>
        <p:spPr>
          <a:xfrm>
            <a:off x="165035" y="2405860"/>
            <a:ext cx="4200525" cy="11715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Les 70-79 ans ( 77 questionnaires) placent aussi la bonne activité physique en 1er choix (92,2%) </a:t>
            </a:r>
            <a:r>
              <a:rPr lang="fr-FR" sz="1200" b="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Ensuite le </a:t>
            </a: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sport  dans l'eau (75,3%) avant l'activité de bien-être (70,1%)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 lien social  (50,6%) séduit plus de la moitié des personnes.</a:t>
            </a:r>
            <a:endParaRPr lang="fr-FR" sz="1200" dirty="0">
              <a:effectLst/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51380887"/>
      </p:ext>
    </p:extLst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6624736" cy="3600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IV- 2 L’aquagym pour maintenir les capacités physiques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877272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457201" y="1481138"/>
          <a:ext cx="4690861" cy="153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68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ARTICULATIONS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MASSE MUSCULAIRE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RYTHME CARDIAQUE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RESPIRATION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APRES PB SANTE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ENVIRMT SECURISE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Très 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 Renseigné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63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2555776" y="3140968"/>
          <a:ext cx="64087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2"/>
          <p:cNvSpPr txBox="1"/>
          <p:nvPr/>
        </p:nvSpPr>
        <p:spPr>
          <a:xfrm>
            <a:off x="5292080" y="1484784"/>
            <a:ext cx="3672408" cy="1512168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u="sng" dirty="0"/>
              <a:t>Préserver les articulations </a:t>
            </a:r>
            <a:r>
              <a:rPr lang="fr-FR" sz="1000" dirty="0"/>
              <a:t>est le 1er bénéfice physique attendu </a:t>
            </a:r>
            <a:r>
              <a:rPr lang="fr-FR" sz="1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par la pratique de</a:t>
            </a:r>
            <a:r>
              <a:rPr lang="fr-FR" sz="1000" dirty="0"/>
              <a:t> l'aquagym</a:t>
            </a:r>
            <a:r>
              <a:rPr lang="fr-FR" sz="1000" baseline="0" dirty="0"/>
              <a:t> : </a:t>
            </a:r>
            <a:r>
              <a:rPr lang="fr-FR" sz="1000" u="sng" baseline="0" dirty="0"/>
              <a:t>133</a:t>
            </a:r>
            <a:r>
              <a:rPr lang="fr-FR" sz="1000" baseline="0" dirty="0"/>
              <a:t> adhérents (70,7 %) le jugent </a:t>
            </a:r>
            <a:r>
              <a:rPr lang="fr-FR" sz="1000" b="1" i="1" baseline="0" dirty="0"/>
              <a:t>Très important </a:t>
            </a:r>
            <a:br>
              <a:rPr lang="fr-FR" sz="1000" b="1" i="1" baseline="0" dirty="0"/>
            </a:br>
            <a:r>
              <a:rPr lang="fr-FR" sz="1000" baseline="0" dirty="0"/>
              <a:t>et </a:t>
            </a:r>
            <a:r>
              <a:rPr lang="fr-FR" sz="1000" u="sng" baseline="0" dirty="0"/>
              <a:t>43</a:t>
            </a:r>
            <a:r>
              <a:rPr lang="fr-FR" sz="1000" baseline="0" dirty="0"/>
              <a:t> (23 %) le juge </a:t>
            </a:r>
            <a:r>
              <a:rPr lang="fr-FR" sz="1000" b="1" i="1" baseline="0" dirty="0"/>
              <a:t>Important</a:t>
            </a:r>
            <a:r>
              <a:rPr lang="fr-FR" sz="1000" baseline="0" dirty="0"/>
              <a:t>.</a:t>
            </a:r>
          </a:p>
          <a:p>
            <a:endParaRPr lang="fr-FR" sz="1000" baseline="0" dirty="0"/>
          </a:p>
          <a:p>
            <a:r>
              <a:rPr lang="fr-FR" sz="1000" baseline="0" dirty="0"/>
              <a:t>A suivre, sont considérés aussi </a:t>
            </a:r>
            <a:r>
              <a:rPr lang="fr-FR" sz="1000" b="1" i="1" baseline="0" dirty="0"/>
              <a:t>Très important  : </a:t>
            </a:r>
            <a:br>
              <a:rPr lang="fr-FR" sz="1000" b="1" i="1" baseline="0" dirty="0"/>
            </a:br>
            <a:r>
              <a:rPr lang="fr-FR" sz="1000" b="1" baseline="0" dirty="0"/>
              <a:t>le maintien de la masse musculaire </a:t>
            </a:r>
            <a:r>
              <a:rPr lang="fr-FR" sz="1000" baseline="0" dirty="0"/>
              <a:t>(112 = 59,6%) </a:t>
            </a:r>
            <a:r>
              <a:rPr lang="fr-FR" sz="1000" b="1" baseline="0" dirty="0"/>
              <a:t>l'amélioration du rythme cardiaque</a:t>
            </a:r>
            <a:r>
              <a:rPr lang="fr-FR" sz="1000" baseline="0" dirty="0"/>
              <a:t> (104 = 55,3 %) </a:t>
            </a:r>
            <a:r>
              <a:rPr lang="fr-FR" sz="1000" b="1" baseline="0" dirty="0"/>
              <a:t>l'amélioration de la respiration </a:t>
            </a:r>
            <a:r>
              <a:rPr lang="fr-FR" sz="1000" baseline="0" dirty="0"/>
              <a:t>(103 = 54,8%)</a:t>
            </a:r>
          </a:p>
        </p:txBody>
      </p:sp>
      <p:sp>
        <p:nvSpPr>
          <p:cNvPr id="11" name="ZoneTexte 3"/>
          <p:cNvSpPr txBox="1"/>
          <p:nvPr/>
        </p:nvSpPr>
        <p:spPr>
          <a:xfrm>
            <a:off x="107504" y="3284984"/>
            <a:ext cx="2316510" cy="2304256"/>
          </a:xfrm>
          <a:prstGeom prst="rect">
            <a:avLst/>
          </a:prstGeom>
          <a:solidFill>
            <a:schemeClr val="lt1"/>
          </a:solidFill>
          <a:ln w="19050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 pratique de l'aquagym pour </a:t>
            </a:r>
            <a:r>
              <a:rPr lang="fr-FR" sz="1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récupérer après un problème de santé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n'est jugé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Très important  </a:t>
            </a: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que par 74 adhérents = 39,4% et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Important </a:t>
            </a: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par 68 adhérents = 36,2%. Un quart des adhérents ne sent pas concerné par cet item.</a:t>
            </a:r>
          </a:p>
          <a:p>
            <a:endParaRPr lang="fr-FR" sz="1000" dirty="0"/>
          </a:p>
          <a:p>
            <a:r>
              <a:rPr lang="fr-FR" sz="1000" b="1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Evoluer dans un évènement sécurisé </a:t>
            </a: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est moins souligné aussi que les bénéfices physiques : 90 adhérents = 47,9% le jugent 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Très important  </a:t>
            </a: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et 62 = 11,7 % le jugent 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Important</a:t>
            </a:r>
            <a:endParaRPr lang="fr-FR" sz="1000" b="0" i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fr-FR" sz="1100" dirty="0"/>
          </a:p>
        </p:txBody>
      </p:sp>
    </p:spTree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4896544" cy="3600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IV- 3 L’aquagym, activité de bien-être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877272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3898775" cy="151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02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LEGERETE DS 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EFFORT ss TRAUMA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DETENTE RELAX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AMB MUSICALE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2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Très 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02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64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02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 Renseigné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02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Graphique 13"/>
          <p:cNvGraphicFramePr/>
          <p:nvPr/>
        </p:nvGraphicFramePr>
        <p:xfrm>
          <a:off x="3491880" y="3140968"/>
          <a:ext cx="548962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2"/>
          <p:cNvSpPr txBox="1"/>
          <p:nvPr/>
        </p:nvSpPr>
        <p:spPr>
          <a:xfrm>
            <a:off x="179512" y="3645024"/>
            <a:ext cx="3240360" cy="1224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 suivre, sont  considérées aussi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Très important  - </a:t>
            </a:r>
            <a:r>
              <a:rPr lang="fr-FR" sz="1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 détente - Relaxation 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(110 = 58,5%)</a:t>
            </a:r>
            <a:b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 l</a:t>
            </a:r>
            <a:r>
              <a:rPr lang="fr-FR" sz="1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 légèreté dans l'eau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(98 = 52,1 %)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 l'ambiance musicale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est plutôt jugée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Important </a:t>
            </a:r>
            <a:r>
              <a:rPr lang="fr-FR" sz="1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(80 = 42,6 %) avant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Très important</a:t>
            </a:r>
            <a:r>
              <a:rPr lang="fr-FR" sz="10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(76 = 40,4%)</a:t>
            </a:r>
            <a:endParaRPr lang="fr-FR" sz="1000" dirty="0"/>
          </a:p>
        </p:txBody>
      </p:sp>
      <p:sp>
        <p:nvSpPr>
          <p:cNvPr id="16" name="ZoneTexte 2"/>
          <p:cNvSpPr txBox="1"/>
          <p:nvPr/>
        </p:nvSpPr>
        <p:spPr>
          <a:xfrm>
            <a:off x="4788024" y="1628800"/>
            <a:ext cx="3888432" cy="936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/>
          </a:p>
          <a:p>
            <a:r>
              <a:rPr lang="fr-FR" sz="1000" b="1" dirty="0"/>
              <a:t>L'effort sans traumatisme </a:t>
            </a:r>
            <a:r>
              <a:rPr lang="fr-FR" sz="1000" dirty="0"/>
              <a:t>est le 1er bénéfice attendu </a:t>
            </a:r>
            <a:r>
              <a:rPr lang="fr-FR" sz="1000" baseline="0" dirty="0"/>
              <a:t>de la pratique de l'aquagym, activité de bien-être. </a:t>
            </a:r>
            <a:br>
              <a:rPr lang="fr-FR" sz="1000" baseline="0" dirty="0"/>
            </a:b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123 adhérents = 65,4 %, le jugent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Très important </a:t>
            </a:r>
            <a:b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54 = 28,7 % le jugent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Important</a:t>
            </a:r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08720"/>
            <a:ext cx="4896544" cy="36004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IV- 4 L’aquagym, facteur de lien social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877272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3528390" cy="142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8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ROMPRE ISOLEMT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RENCONTRE ADHER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DYNAMIQUE GROUPE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RIRE BON HUMEUR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CONVIVIALITE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Très 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0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Moins important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 Renseigné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1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aphique 11"/>
          <p:cNvGraphicFramePr/>
          <p:nvPr/>
        </p:nvGraphicFramePr>
        <p:xfrm>
          <a:off x="3203848" y="3140968"/>
          <a:ext cx="57606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3923928" y="1340768"/>
            <a:ext cx="504056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000" dirty="0"/>
              <a:t>Dans le domaine du lien social, les réponses à l'enquête placent plutôt les items de la rubrique à un niveau  </a:t>
            </a:r>
            <a:r>
              <a:rPr lang="fr-FR" sz="1000" b="1" i="1" dirty="0"/>
              <a:t>Important</a:t>
            </a:r>
            <a:r>
              <a:rPr lang="fr-FR" sz="1000" dirty="0"/>
              <a:t>  plutôt que </a:t>
            </a:r>
            <a:r>
              <a:rPr lang="fr-FR" sz="1000" b="1" i="1" dirty="0"/>
              <a:t>Très important.</a:t>
            </a:r>
          </a:p>
        </p:txBody>
      </p:sp>
      <p:sp>
        <p:nvSpPr>
          <p:cNvPr id="18" name="ZoneTexte 3"/>
          <p:cNvSpPr txBox="1"/>
          <p:nvPr/>
        </p:nvSpPr>
        <p:spPr>
          <a:xfrm>
            <a:off x="179512" y="3501008"/>
            <a:ext cx="3096343" cy="194421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latinLnBrk="0" hangingPunct="1"/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fr-FR" sz="1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Rompre l'isolement 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est jugé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Moins important 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dans  environ le quart des réponses, mais 67 adhérents le jugent toutefois 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Très important</a:t>
            </a:r>
            <a:endParaRPr lang="fr-FR" sz="1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fr-FR" sz="1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r>
              <a:rPr lang="fr-FR" sz="1000" b="1" dirty="0"/>
              <a:t>- </a:t>
            </a:r>
            <a:r>
              <a:rPr lang="fr-FR" sz="10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Les temps de convivialité </a:t>
            </a:r>
            <a:r>
              <a:rPr lang="fr-FR" sz="1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(pique-nique, sorties) sont jugés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Moins important  </a:t>
            </a: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dans 30 % des réponses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0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mais 57 adhérents les jugent toutefois  </a:t>
            </a:r>
            <a:r>
              <a:rPr lang="fr-FR" sz="1000" b="1" i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Très important </a:t>
            </a:r>
            <a:r>
              <a:rPr lang="fr-FR" sz="1000" dirty="0"/>
              <a:t>. C</a:t>
            </a: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es derniers </a:t>
            </a:r>
            <a:r>
              <a:rPr lang="fr-FR" sz="1000" dirty="0"/>
              <a:t>sont</a:t>
            </a:r>
            <a:r>
              <a:rPr lang="fr-FR" sz="1000" b="0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majoritairement des personnes de plus de 60 ans et pratiquant l'aquagym depuis  plus de 20 ans.</a:t>
            </a:r>
            <a:endParaRPr lang="fr-FR" sz="1000" b="0" i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fr-FR" sz="1100" dirty="0"/>
          </a:p>
        </p:txBody>
      </p:sp>
      <p:sp>
        <p:nvSpPr>
          <p:cNvPr id="19" name="Rectangle 18"/>
          <p:cNvSpPr/>
          <p:nvPr/>
        </p:nvSpPr>
        <p:spPr>
          <a:xfrm>
            <a:off x="3923928" y="1844824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- </a:t>
            </a:r>
            <a:r>
              <a:rPr lang="fr-FR" sz="1000" b="1" dirty="0"/>
              <a:t>Parler, rire, trouver de la bonne humeur </a:t>
            </a:r>
            <a:r>
              <a:rPr lang="fr-FR" sz="1000" dirty="0"/>
              <a:t>est le seul item pour lequel  les votes </a:t>
            </a:r>
            <a:r>
              <a:rPr lang="fr-FR" sz="1000" b="1" i="1" dirty="0">
                <a:solidFill>
                  <a:schemeClr val="dk1"/>
                </a:solidFill>
              </a:rPr>
              <a:t>Très important  </a:t>
            </a:r>
            <a:r>
              <a:rPr lang="fr-FR" sz="1000" dirty="0">
                <a:solidFill>
                  <a:schemeClr val="dk1"/>
                </a:solidFill>
              </a:rPr>
              <a:t>sont plus nombreux que les </a:t>
            </a:r>
            <a:r>
              <a:rPr lang="fr-FR" sz="1000" b="1" i="1" dirty="0">
                <a:solidFill>
                  <a:schemeClr val="dk1"/>
                </a:solidFill>
              </a:rPr>
              <a:t>Important </a:t>
            </a:r>
            <a:br>
              <a:rPr lang="fr-FR" sz="1000" b="1" i="1" dirty="0">
                <a:solidFill>
                  <a:schemeClr val="dk1"/>
                </a:solidFill>
              </a:rPr>
            </a:br>
            <a:r>
              <a:rPr lang="fr-FR" sz="1000" b="1" i="1" dirty="0">
                <a:solidFill>
                  <a:schemeClr val="dk1"/>
                </a:solidFill>
              </a:rPr>
              <a:t> 	</a:t>
            </a:r>
            <a:r>
              <a:rPr lang="fr-FR" sz="900" b="1" i="1" dirty="0">
                <a:solidFill>
                  <a:schemeClr val="dk1"/>
                </a:solidFill>
              </a:rPr>
              <a:t>Très important </a:t>
            </a:r>
            <a:r>
              <a:rPr lang="fr-FR" sz="900" dirty="0">
                <a:solidFill>
                  <a:schemeClr val="dk1"/>
                </a:solidFill>
              </a:rPr>
              <a:t> 92 = </a:t>
            </a:r>
            <a:r>
              <a:rPr lang="fr-FR" sz="900" b="1" dirty="0">
                <a:solidFill>
                  <a:schemeClr val="dk1"/>
                </a:solidFill>
              </a:rPr>
              <a:t>48,9%</a:t>
            </a:r>
            <a:r>
              <a:rPr lang="fr-FR" sz="900" dirty="0">
                <a:solidFill>
                  <a:schemeClr val="dk1"/>
                </a:solidFill>
              </a:rPr>
              <a:t> - </a:t>
            </a:r>
            <a:r>
              <a:rPr lang="fr-FR" sz="900" b="1" i="1" dirty="0">
                <a:solidFill>
                  <a:schemeClr val="dk1"/>
                </a:solidFill>
              </a:rPr>
              <a:t>Important</a:t>
            </a:r>
            <a:r>
              <a:rPr lang="fr-FR" sz="900" i="1" dirty="0">
                <a:solidFill>
                  <a:schemeClr val="dk1"/>
                </a:solidFill>
              </a:rPr>
              <a:t> </a:t>
            </a:r>
            <a:r>
              <a:rPr lang="fr-FR" sz="900" dirty="0">
                <a:solidFill>
                  <a:schemeClr val="dk1"/>
                </a:solidFill>
              </a:rPr>
              <a:t> 78 = 41,5%</a:t>
            </a:r>
          </a:p>
          <a:p>
            <a:pPr>
              <a:defRPr/>
            </a:pPr>
            <a:r>
              <a:rPr lang="fr-FR" sz="1000" dirty="0">
                <a:solidFill>
                  <a:schemeClr val="dk1"/>
                </a:solidFill>
              </a:rPr>
              <a:t>Ensuite,  les adhérents aiment :</a:t>
            </a:r>
          </a:p>
          <a:p>
            <a:pPr>
              <a:defRPr/>
            </a:pPr>
            <a:r>
              <a:rPr lang="fr-FR" sz="1000" b="1" dirty="0">
                <a:solidFill>
                  <a:schemeClr val="dk1"/>
                </a:solidFill>
              </a:rPr>
              <a:t>- Trouver  une dynamique de groupe </a:t>
            </a:r>
            <a:r>
              <a:rPr lang="fr-FR" sz="1000" dirty="0">
                <a:solidFill>
                  <a:schemeClr val="dk1"/>
                </a:solidFill>
              </a:rPr>
              <a:t> </a:t>
            </a:r>
            <a:br>
              <a:rPr lang="fr-FR" sz="1000" dirty="0">
                <a:solidFill>
                  <a:schemeClr val="dk1"/>
                </a:solidFill>
              </a:rPr>
            </a:br>
            <a:r>
              <a:rPr lang="fr-FR" sz="1000" dirty="0">
                <a:solidFill>
                  <a:schemeClr val="dk1"/>
                </a:solidFill>
              </a:rPr>
              <a:t>	</a:t>
            </a:r>
            <a:r>
              <a:rPr lang="fr-FR" sz="900" b="1" i="1" dirty="0">
                <a:solidFill>
                  <a:schemeClr val="dk1"/>
                </a:solidFill>
              </a:rPr>
              <a:t>Très important </a:t>
            </a:r>
            <a:r>
              <a:rPr lang="fr-FR" sz="900" dirty="0">
                <a:solidFill>
                  <a:schemeClr val="dk1"/>
                </a:solidFill>
              </a:rPr>
              <a:t> 83 = 44,1% - </a:t>
            </a:r>
            <a:r>
              <a:rPr lang="fr-FR" sz="900" b="1" i="1" dirty="0">
                <a:solidFill>
                  <a:schemeClr val="dk1"/>
                </a:solidFill>
              </a:rPr>
              <a:t>Important</a:t>
            </a:r>
            <a:r>
              <a:rPr lang="fr-FR" sz="900" i="1" dirty="0">
                <a:solidFill>
                  <a:schemeClr val="dk1"/>
                </a:solidFill>
              </a:rPr>
              <a:t> </a:t>
            </a:r>
            <a:r>
              <a:rPr lang="fr-FR" sz="900" dirty="0">
                <a:solidFill>
                  <a:schemeClr val="dk1"/>
                </a:solidFill>
              </a:rPr>
              <a:t> 89 = </a:t>
            </a:r>
            <a:r>
              <a:rPr lang="fr-FR" sz="900" b="1" dirty="0">
                <a:solidFill>
                  <a:schemeClr val="dk1"/>
                </a:solidFill>
              </a:rPr>
              <a:t>47,3 %</a:t>
            </a:r>
          </a:p>
          <a:p>
            <a:pPr>
              <a:defRPr/>
            </a:pPr>
            <a:r>
              <a:rPr lang="fr-FR" sz="1000" b="1" dirty="0">
                <a:solidFill>
                  <a:schemeClr val="dk1"/>
                </a:solidFill>
              </a:rPr>
              <a:t>- Rencontrer d'autres adhérents </a:t>
            </a:r>
            <a:br>
              <a:rPr lang="fr-FR" sz="1000" b="1" dirty="0">
                <a:solidFill>
                  <a:schemeClr val="dk1"/>
                </a:solidFill>
              </a:rPr>
            </a:br>
            <a:r>
              <a:rPr lang="fr-FR" sz="1000" b="1" dirty="0">
                <a:solidFill>
                  <a:schemeClr val="dk1"/>
                </a:solidFill>
              </a:rPr>
              <a:t>	</a:t>
            </a:r>
            <a:r>
              <a:rPr lang="fr-FR" sz="900" b="1" i="1" dirty="0">
                <a:solidFill>
                  <a:schemeClr val="dk1"/>
                </a:solidFill>
              </a:rPr>
              <a:t> Très important </a:t>
            </a:r>
            <a:r>
              <a:rPr lang="fr-FR" sz="900" dirty="0">
                <a:solidFill>
                  <a:schemeClr val="dk1"/>
                </a:solidFill>
              </a:rPr>
              <a:t> 59 = 31,4% - </a:t>
            </a:r>
            <a:r>
              <a:rPr lang="fr-FR" sz="900" b="1" i="1" dirty="0">
                <a:solidFill>
                  <a:schemeClr val="dk1"/>
                </a:solidFill>
              </a:rPr>
              <a:t>Important</a:t>
            </a:r>
            <a:r>
              <a:rPr lang="fr-FR" sz="900" dirty="0">
                <a:solidFill>
                  <a:schemeClr val="dk1"/>
                </a:solidFill>
              </a:rPr>
              <a:t>  101 = </a:t>
            </a:r>
            <a:r>
              <a:rPr lang="fr-FR" sz="900" b="1" dirty="0">
                <a:solidFill>
                  <a:schemeClr val="dk1"/>
                </a:solidFill>
              </a:rPr>
              <a:t>53,7 %</a:t>
            </a:r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124744"/>
            <a:ext cx="7416824" cy="4608512"/>
          </a:xfrm>
        </p:spPr>
        <p:txBody>
          <a:bodyPr>
            <a:normAutofit fontScale="77500" lnSpcReduction="20000"/>
          </a:bodyPr>
          <a:lstStyle/>
          <a:p>
            <a:pPr marL="85725" indent="-6350" algn="ctr">
              <a:buNone/>
            </a:pPr>
            <a:r>
              <a:rPr lang="fr-FR" sz="3200" spc="300" dirty="0"/>
              <a:t>PLAN</a:t>
            </a:r>
          </a:p>
          <a:p>
            <a:pPr marL="85725" indent="-6350" algn="ctr">
              <a:buNone/>
            </a:pPr>
            <a:endParaRPr lang="fr-FR" sz="1800" dirty="0"/>
          </a:p>
          <a:p>
            <a:pPr marL="85725" indent="-6350">
              <a:buNone/>
            </a:pPr>
            <a:r>
              <a:rPr lang="fr-FR" sz="1800" dirty="0"/>
              <a:t>I – Un questionnaire SPORT-SANTE. Pourquoi  ?</a:t>
            </a:r>
          </a:p>
          <a:p>
            <a:pPr marL="85725" indent="-6350">
              <a:buNone/>
            </a:pPr>
            <a:endParaRPr lang="fr-FR" sz="1800" dirty="0"/>
          </a:p>
          <a:p>
            <a:pPr marL="85725" indent="-6350">
              <a:buNone/>
            </a:pPr>
            <a:r>
              <a:rPr lang="fr-FR" sz="1800" dirty="0"/>
              <a:t>II – Un groupe de travail ABSD-Questionnaire. Méthodologie</a:t>
            </a:r>
          </a:p>
          <a:p>
            <a:pPr marL="85725" indent="-6350">
              <a:buNone/>
            </a:pPr>
            <a:endParaRPr lang="fr-FR" sz="1800" dirty="0"/>
          </a:p>
          <a:p>
            <a:pPr marL="85725" indent="-6350">
              <a:buNone/>
            </a:pPr>
            <a:r>
              <a:rPr lang="fr-FR" sz="1800" dirty="0"/>
              <a:t>III – Les taux de réponse aux questionnaires</a:t>
            </a:r>
          </a:p>
          <a:p>
            <a:pPr marL="355600" lvl="2" indent="-6350">
              <a:buNone/>
            </a:pPr>
            <a:r>
              <a:rPr lang="fr-FR" sz="1400" dirty="0"/>
              <a:t>III – 1,2,3 selon genre, tranche d’âge, temps de pratique de l’aquagym</a:t>
            </a:r>
          </a:p>
          <a:p>
            <a:pPr marL="355600" lvl="2" indent="-6350">
              <a:buNone/>
            </a:pPr>
            <a:r>
              <a:rPr lang="fr-FR" sz="1400" dirty="0"/>
              <a:t>III - Les autres sports pratiqués par les adhérents</a:t>
            </a:r>
          </a:p>
          <a:p>
            <a:pPr marL="579501" lvl="2" indent="-6350">
              <a:buNone/>
            </a:pPr>
            <a:endParaRPr lang="fr-FR" sz="1200" dirty="0"/>
          </a:p>
          <a:p>
            <a:pPr marL="85725" indent="-6350">
              <a:buNone/>
            </a:pPr>
            <a:r>
              <a:rPr lang="fr-FR" sz="1800" dirty="0"/>
              <a:t>IV – Les résultats de l’enquête SPORT-SANTE</a:t>
            </a:r>
          </a:p>
          <a:p>
            <a:pPr marL="341757" lvl="1" indent="-6350">
              <a:buNone/>
            </a:pPr>
            <a:r>
              <a:rPr lang="fr-FR" sz="1400" dirty="0"/>
              <a:t>	IV- 1 Pourquoi avoir choisi l’aquagym</a:t>
            </a:r>
          </a:p>
          <a:p>
            <a:pPr marL="341757" lvl="1" indent="-6350">
              <a:buNone/>
            </a:pPr>
            <a:r>
              <a:rPr lang="fr-FR" sz="1400" dirty="0"/>
              <a:t>IV- 2 Les bénéfices de l’aquagym pour maintenir les capacités physiques</a:t>
            </a:r>
          </a:p>
          <a:p>
            <a:pPr marL="341757" lvl="1" indent="-6350">
              <a:buNone/>
            </a:pPr>
            <a:r>
              <a:rPr lang="fr-FR" sz="1400" dirty="0"/>
              <a:t>IV- 3 Les bénéfices de l’aquagym, activité de bien-être</a:t>
            </a:r>
          </a:p>
          <a:p>
            <a:pPr marL="341757" lvl="1" indent="-6350">
              <a:buNone/>
            </a:pPr>
            <a:r>
              <a:rPr lang="fr-FR" sz="1400" dirty="0"/>
              <a:t>IV- 4 Les bénéfices de l’aquagym, facteur de lien social</a:t>
            </a:r>
          </a:p>
          <a:p>
            <a:pPr marL="341757" lvl="1" indent="-6350">
              <a:buNone/>
            </a:pPr>
            <a:r>
              <a:rPr lang="fr-FR" sz="1400" dirty="0"/>
              <a:t>IV – 5 Synthèse – L’aquagym pour les capacités physiques, le bien-être, le lien social</a:t>
            </a:r>
          </a:p>
          <a:p>
            <a:pPr marL="341757" lvl="1" indent="-6350">
              <a:buNone/>
            </a:pPr>
            <a:r>
              <a:rPr lang="fr-FR" sz="1400" dirty="0"/>
              <a:t>IV – 6 L’aquagym pour des personnes avec des difficultés de santé</a:t>
            </a:r>
          </a:p>
          <a:p>
            <a:pPr marL="341757" lvl="1" indent="-6350">
              <a:buNone/>
            </a:pPr>
            <a:endParaRPr lang="fr-FR" sz="1400" dirty="0"/>
          </a:p>
          <a:p>
            <a:pPr marL="85725" indent="-6350">
              <a:buNone/>
            </a:pPr>
            <a:r>
              <a:rPr lang="fr-FR" sz="1800" dirty="0"/>
              <a:t>V – Des informations SPORT-SANTE à mettre en place</a:t>
            </a:r>
          </a:p>
          <a:p>
            <a:pPr marL="85725" indent="-6350">
              <a:buNone/>
            </a:pPr>
            <a:endParaRPr lang="fr-FR" sz="1800" dirty="0"/>
          </a:p>
          <a:p>
            <a:pPr marL="85725" indent="-6350">
              <a:buNone/>
            </a:pPr>
            <a:r>
              <a:rPr lang="fr-FR" sz="1800" dirty="0"/>
              <a:t>VI – Compléments : remarques des adhérents sur questions ouvertes</a:t>
            </a:r>
          </a:p>
          <a:p>
            <a:pPr marL="85725" indent="-6350">
              <a:buNone/>
            </a:pP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ABSD – Questionnaire 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6021288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Présentation – absd Saint-Brieuc, aquagym et apprentissage na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391" y="2492896"/>
            <a:ext cx="2268806" cy="1440160"/>
          </a:xfrm>
          <a:prstGeom prst="roundRect">
            <a:avLst/>
          </a:prstGeom>
          <a:noFill/>
        </p:spPr>
      </p:pic>
      <p:pic>
        <p:nvPicPr>
          <p:cNvPr id="8196" name="Picture 4" descr="Aqua-gy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6055" y="1196753"/>
            <a:ext cx="2751142" cy="936103"/>
          </a:xfrm>
          <a:prstGeom prst="roundRect">
            <a:avLst/>
          </a:prstGeom>
          <a:noFill/>
        </p:spPr>
      </p:pic>
      <p:pic>
        <p:nvPicPr>
          <p:cNvPr id="8198" name="Picture 6" descr="Un Petit Groupe De Femmes Faisant Aquagym Exercices Avec Des Haltères à La  Piscine Clip Art Libres De Droits , Svg , Vecteurs Et Illustration. Image  32731159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5029" y="4149080"/>
            <a:ext cx="1512168" cy="151216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980728"/>
            <a:ext cx="8352928" cy="5040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IV- 5 Synthèse -  </a:t>
            </a:r>
            <a:r>
              <a:rPr lang="fr-FR" sz="1400" b="1" dirty="0"/>
              <a:t>L’aquagym pour les capacités physiques, le bien-être, le lien social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733256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Graphique 10"/>
          <p:cNvGraphicFramePr/>
          <p:nvPr/>
        </p:nvGraphicFramePr>
        <p:xfrm>
          <a:off x="107504" y="1700808"/>
          <a:ext cx="8846194" cy="418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836712"/>
            <a:ext cx="8352928" cy="43204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IV- 6 L’aquagym pour des personnes avec des difficultés de santé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733256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412776"/>
          <a:ext cx="4104455" cy="118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75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Difficultés sur capacités physiques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Choix personnel face à difficultés santé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Aquagym conseillée par médecin, kiné, ..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Réponse à attente en matière de santé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9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 Renseigné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aphique 7"/>
          <p:cNvGraphicFramePr/>
          <p:nvPr/>
        </p:nvGraphicFramePr>
        <p:xfrm>
          <a:off x="827584" y="3573016"/>
          <a:ext cx="753390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5"/>
          <p:cNvSpPr txBox="1"/>
          <p:nvPr/>
        </p:nvSpPr>
        <p:spPr>
          <a:xfrm>
            <a:off x="539552" y="2636912"/>
            <a:ext cx="7645871" cy="93610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>
                <a:sym typeface="Wingdings"/>
              </a:rPr>
              <a:t> </a:t>
            </a:r>
            <a:r>
              <a:rPr lang="fr-FR" sz="1000" dirty="0"/>
              <a:t>Sur les 188 adhérents ayant répondu à l'enquête </a:t>
            </a:r>
          </a:p>
          <a:p>
            <a:pPr algn="ctr"/>
            <a:endParaRPr lang="fr-FR" sz="600" dirty="0"/>
          </a:p>
          <a:p>
            <a:r>
              <a:rPr lang="fr-FR" sz="1000" dirty="0"/>
              <a:t>-</a:t>
            </a:r>
            <a:r>
              <a:rPr lang="fr-FR" sz="1000" b="1" dirty="0"/>
              <a:t> 76 </a:t>
            </a:r>
            <a:r>
              <a:rPr lang="fr-FR" sz="1000" dirty="0"/>
              <a:t>=40,4 % répondent avoir eu </a:t>
            </a:r>
            <a:r>
              <a:rPr lang="fr-FR" sz="1000" b="1" dirty="0"/>
              <a:t>dans les 10 dernières années des difficultés liées à leurs capacités physiques</a:t>
            </a:r>
          </a:p>
          <a:p>
            <a:r>
              <a:rPr lang="fr-FR" sz="1000" dirty="0"/>
              <a:t>- </a:t>
            </a:r>
            <a:r>
              <a:rPr lang="fr-FR" sz="1000" b="1" dirty="0"/>
              <a:t>90</a:t>
            </a:r>
            <a:r>
              <a:rPr lang="fr-FR" sz="1000" dirty="0"/>
              <a:t> =</a:t>
            </a:r>
            <a:r>
              <a:rPr lang="fr-FR" sz="1000" baseline="0" dirty="0"/>
              <a:t> 47,9 % répondent que l'activité  </a:t>
            </a:r>
            <a:r>
              <a:rPr lang="fr-FR" sz="1000" baseline="0" dirty="0" err="1"/>
              <a:t>Aaquagym</a:t>
            </a:r>
            <a:r>
              <a:rPr lang="fr-FR" sz="1000" baseline="0" dirty="0"/>
              <a:t> est un </a:t>
            </a:r>
            <a:r>
              <a:rPr lang="fr-FR" sz="1000" b="1" baseline="0" dirty="0"/>
              <a:t>choix personnel pour répondre à des difficultés de santé.</a:t>
            </a:r>
          </a:p>
          <a:p>
            <a:r>
              <a:rPr lang="fr-FR" sz="1000" baseline="0" dirty="0"/>
              <a:t>- </a:t>
            </a:r>
            <a:r>
              <a:rPr lang="fr-FR" sz="1000" b="1" baseline="0" dirty="0"/>
              <a:t>43</a:t>
            </a:r>
            <a:r>
              <a:rPr lang="fr-FR" sz="1000" baseline="0" dirty="0"/>
              <a:t> = 22,9 % répondent que l'activité Aquagym leur </a:t>
            </a:r>
            <a:r>
              <a:rPr lang="fr-FR" sz="1000" b="1" baseline="0" dirty="0"/>
              <a:t>a été conseillée par un médecin ou un kiné.</a:t>
            </a:r>
          </a:p>
          <a:p>
            <a:r>
              <a:rPr lang="fr-FR" sz="1000" baseline="0" dirty="0"/>
              <a:t>- </a:t>
            </a:r>
            <a:r>
              <a:rPr lang="fr-FR" sz="1000" b="1" baseline="0" dirty="0"/>
              <a:t>161</a:t>
            </a:r>
            <a:r>
              <a:rPr lang="fr-FR" sz="1000" baseline="0" dirty="0"/>
              <a:t> = 85,6%  déclarent que l'activité Aquagym </a:t>
            </a:r>
            <a:r>
              <a:rPr lang="fr-FR" sz="1000" b="1" baseline="0" dirty="0"/>
              <a:t>répond à leurs attentes en matière de santé</a:t>
            </a:r>
            <a:endParaRPr lang="fr-FR" sz="1000" b="1" dirty="0"/>
          </a:p>
          <a:p>
            <a:endParaRPr lang="fr-FR" sz="1100" dirty="0"/>
          </a:p>
        </p:txBody>
      </p:sp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51520" y="836712"/>
            <a:ext cx="8352928" cy="43204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IV- 6 L’aquagym pour des personnes avec des difficultés de santé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IV – Résultats de l’enquête SPORT-SANTE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733256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Graphique 9"/>
          <p:cNvGraphicFramePr/>
          <p:nvPr/>
        </p:nvGraphicFramePr>
        <p:xfrm>
          <a:off x="251520" y="3789040"/>
          <a:ext cx="8153401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1520" y="1484784"/>
          <a:ext cx="2438400" cy="223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DIFFICULTES SANTE SIGNALEES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Genou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Articulations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Arthrose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Epaule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Cœur -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Cardio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Accident/Fracture/Chute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Intervention chirurgicale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Entorses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Discopathies- Cervicales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Tendinites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843808" y="1340768"/>
          <a:ext cx="2376160" cy="241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DIFFICULTES SANTE SIGNALEES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Chevilles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Hanches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Muscles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Douleurs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Hypertension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Bronchite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Cancer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Rhumatismes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Prise de poids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Diabète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Prothèses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ZoneTexte 4"/>
          <p:cNvSpPr txBox="1"/>
          <p:nvPr/>
        </p:nvSpPr>
        <p:spPr>
          <a:xfrm>
            <a:off x="5652120" y="2852936"/>
            <a:ext cx="2448271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Difficultés signalées une seule fois : </a:t>
            </a:r>
            <a:br>
              <a:rPr lang="fr-FR" sz="900" dirty="0"/>
            </a:br>
            <a:r>
              <a:rPr lang="fr-FR" sz="900" dirty="0"/>
              <a:t>Phlébologie,  crampes, poignet, problèmes d'équilibre, séquelles polio.</a:t>
            </a:r>
          </a:p>
        </p:txBody>
      </p:sp>
    </p:spTree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V – Des informations SPORT-SANTE à mettre en place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949280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ZoneTexte 2"/>
          <p:cNvSpPr txBox="1"/>
          <p:nvPr/>
        </p:nvSpPr>
        <p:spPr>
          <a:xfrm>
            <a:off x="3347864" y="1124744"/>
            <a:ext cx="5400600" cy="64807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/>
              <a:t>Sur les 188 adhérents ayant répondu à l'enquête </a:t>
            </a:r>
          </a:p>
          <a:p>
            <a:pPr algn="ctr"/>
            <a:r>
              <a:rPr lang="fr-FR" sz="1200" b="1" dirty="0"/>
              <a:t>73</a:t>
            </a:r>
            <a:r>
              <a:rPr lang="fr-FR" sz="1100" b="1" dirty="0"/>
              <a:t> </a:t>
            </a:r>
            <a:r>
              <a:rPr lang="fr-FR" sz="1100" dirty="0"/>
              <a:t>=38,8 % répondent être intéressés</a:t>
            </a:r>
            <a:r>
              <a:rPr lang="fr-FR" sz="1100" baseline="0" dirty="0"/>
              <a:t> par des informations SPORT-SANTE, via exposés ou conférences par des intervenants extérieurs</a:t>
            </a:r>
            <a:endParaRPr lang="fr-FR" sz="1100" b="1" dirty="0"/>
          </a:p>
          <a:p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467544" y="980728"/>
          <a:ext cx="2327920" cy="123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9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Informations SPORT-SANTE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8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  Renseigné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8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Graphique 14"/>
          <p:cNvGraphicFramePr/>
          <p:nvPr/>
        </p:nvGraphicFramePr>
        <p:xfrm>
          <a:off x="251520" y="2420888"/>
          <a:ext cx="324036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3"/>
          <p:cNvSpPr txBox="1"/>
          <p:nvPr/>
        </p:nvSpPr>
        <p:spPr>
          <a:xfrm>
            <a:off x="3419872" y="2132856"/>
            <a:ext cx="5616624" cy="367240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dirty="0"/>
              <a:t>Les thèmes souhaités sont :</a:t>
            </a:r>
          </a:p>
          <a:p>
            <a:pPr algn="ctr"/>
            <a:endParaRPr lang="fr-FR" sz="1000" dirty="0"/>
          </a:p>
          <a:p>
            <a:pPr marL="228600" indent="-228600">
              <a:buAutoNum type="arabicParenR"/>
            </a:pPr>
            <a:r>
              <a:rPr lang="fr-FR" sz="1000" b="1" dirty="0"/>
              <a:t>Vieillissement</a:t>
            </a:r>
            <a:r>
              <a:rPr lang="fr-FR" sz="1000" dirty="0"/>
              <a:t>.</a:t>
            </a:r>
            <a:r>
              <a:rPr lang="fr-FR" sz="1000" baseline="0" dirty="0"/>
              <a:t> Comment bien vieillir. Bien vieillir avec le Sport. Bien-être et importance du sport chez les séniors. Activités physiques après 60 ans. Prévention Vieillissement. Maintenir au maximum ses capacités physiques et mentales.</a:t>
            </a:r>
          </a:p>
          <a:p>
            <a:pPr marL="228600" indent="-228600">
              <a:buAutoNum type="arabicParenR"/>
            </a:pPr>
            <a:endParaRPr lang="fr-FR" sz="600" baseline="0" dirty="0"/>
          </a:p>
          <a:p>
            <a:r>
              <a:rPr lang="fr-FR" sz="1000" baseline="0" dirty="0"/>
              <a:t>2) </a:t>
            </a:r>
            <a:r>
              <a:rPr lang="fr-FR" sz="1000" b="1" baseline="0" dirty="0"/>
              <a:t>Meilleure connaissance de son corps</a:t>
            </a:r>
            <a:r>
              <a:rPr lang="fr-FR" sz="1000" baseline="0" dirty="0"/>
              <a:t>. </a:t>
            </a:r>
          </a:p>
          <a:p>
            <a:r>
              <a:rPr lang="fr-FR" sz="1000" baseline="0" dirty="0"/>
              <a:t>     - Muscles</a:t>
            </a:r>
          </a:p>
          <a:p>
            <a:r>
              <a:rPr lang="fr-FR" sz="1000" baseline="0" dirty="0"/>
              <a:t>     - Articulations, douleurs articulaires, </a:t>
            </a:r>
            <a:r>
              <a:rPr lang="fr-FR" sz="900" baseline="0" dirty="0"/>
              <a:t>protéger et travailler au mieux les articulations</a:t>
            </a:r>
          </a:p>
          <a:p>
            <a:r>
              <a:rPr lang="fr-FR" sz="1000" baseline="0" dirty="0"/>
              <a:t>     - Cardiologie</a:t>
            </a:r>
          </a:p>
          <a:p>
            <a:r>
              <a:rPr lang="fr-FR" sz="1000" baseline="0" dirty="0"/>
              <a:t>     - Rhumatologie</a:t>
            </a:r>
          </a:p>
          <a:p>
            <a:r>
              <a:rPr lang="fr-FR" sz="1000" baseline="0" dirty="0"/>
              <a:t>     - Réponses à problème de dos</a:t>
            </a:r>
          </a:p>
          <a:p>
            <a:r>
              <a:rPr lang="fr-FR" sz="1000" baseline="0" dirty="0"/>
              <a:t>     - La respiration. Les postures</a:t>
            </a:r>
          </a:p>
          <a:p>
            <a:endParaRPr lang="fr-FR" sz="600" baseline="0" dirty="0"/>
          </a:p>
          <a:p>
            <a:r>
              <a:rPr lang="fr-FR" sz="1000" baseline="0" dirty="0"/>
              <a:t>3) </a:t>
            </a:r>
            <a:r>
              <a:rPr lang="fr-FR" sz="1000" b="1" baseline="0" dirty="0"/>
              <a:t>Alimentation.</a:t>
            </a:r>
            <a:r>
              <a:rPr lang="fr-FR" sz="1000" baseline="0" dirty="0"/>
              <a:t> Diététique. Perte de poids sans régime et en douceur</a:t>
            </a:r>
          </a:p>
          <a:p>
            <a:endParaRPr lang="fr-FR" sz="600" baseline="0" dirty="0"/>
          </a:p>
          <a:p>
            <a:r>
              <a:rPr lang="fr-FR" sz="1000" baseline="0" dirty="0"/>
              <a:t>4</a:t>
            </a:r>
            <a:r>
              <a:rPr lang="fr-FR" sz="1000" b="1" baseline="0" dirty="0"/>
              <a:t>) </a:t>
            </a:r>
            <a:r>
              <a:rPr lang="fr-FR" sz="1000" b="1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Les propriétés de l'eau</a:t>
            </a:r>
          </a:p>
          <a:p>
            <a:endParaRPr lang="fr-FR" sz="600" b="1" baseline="0" dirty="0"/>
          </a:p>
          <a:p>
            <a:r>
              <a:rPr lang="fr-FR" sz="1000" baseline="0" dirty="0"/>
              <a:t>5) </a:t>
            </a:r>
            <a:r>
              <a:rPr lang="fr-FR" sz="1000" b="1" baseline="0" dirty="0"/>
              <a:t>Sport sans se blesser</a:t>
            </a:r>
            <a:r>
              <a:rPr lang="fr-FR" sz="1000" baseline="0" dirty="0"/>
              <a:t>.  Bons gestes quotidiens pour rester en forme. Etirements, relaxation à faire chez soi.</a:t>
            </a:r>
          </a:p>
          <a:p>
            <a:endParaRPr lang="fr-FR" sz="600" baseline="0" dirty="0"/>
          </a:p>
          <a:p>
            <a:r>
              <a:rPr lang="fr-FR" sz="1000" baseline="0" dirty="0"/>
              <a:t>6) </a:t>
            </a:r>
            <a:r>
              <a:rPr lang="fr-FR" sz="1000" b="1" baseline="0" dirty="0"/>
              <a:t>La mémoire</a:t>
            </a:r>
          </a:p>
          <a:p>
            <a:endParaRPr lang="fr-FR" sz="600" b="1" baseline="0" dirty="0"/>
          </a:p>
          <a:p>
            <a:r>
              <a:rPr lang="fr-FR" sz="1000" baseline="0" dirty="0"/>
              <a:t>7) </a:t>
            </a:r>
            <a:r>
              <a:rPr lang="fr-FR" sz="1000" b="1" baseline="0" dirty="0"/>
              <a:t>Le sommeil</a:t>
            </a:r>
          </a:p>
          <a:p>
            <a:endParaRPr lang="fr-FR" sz="600" b="1" baseline="0" dirty="0"/>
          </a:p>
          <a:p>
            <a:r>
              <a:rPr lang="fr-FR" sz="1000" baseline="0" dirty="0"/>
              <a:t>8) Mieux vivre avec son diabète</a:t>
            </a:r>
          </a:p>
          <a:p>
            <a:endParaRPr lang="fr-FR" sz="1100" dirty="0"/>
          </a:p>
        </p:txBody>
      </p:sp>
    </p:spTree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700" dirty="0"/>
              <a:t>VI – Les remarques des adhérents sur questions ouvertes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5949280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539552" y="112474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Pour un approfondissement, vous pouvez consulter les 2 tableaux de remarques et de propositions effectuées par les adhérents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9552" y="1844824"/>
            <a:ext cx="741682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>
                <a:hlinkClick r:id="rId3" action="ppaction://hlinkfile" tooltip="Tableau Bénéfices"/>
              </a:rPr>
              <a:t>Tableau 1 : Autres bénéfices formulés sur les 188 questionnaires SPORT SANTE à l’ABSD</a:t>
            </a:r>
            <a:r>
              <a:rPr lang="fr-FR" dirty="0"/>
              <a:t>, en 4 colonnes</a:t>
            </a:r>
          </a:p>
          <a:p>
            <a:pPr marL="800100" lvl="1" indent="-342900"/>
            <a:r>
              <a:rPr lang="fr-FR" sz="1600" dirty="0"/>
              <a:t>Colonne 1 : maintenir capacités physiques</a:t>
            </a:r>
          </a:p>
          <a:p>
            <a:pPr marL="800100" lvl="1" indent="-342900"/>
            <a:r>
              <a:rPr lang="fr-FR" sz="1600" dirty="0"/>
              <a:t>Colonne 2 : activité de bien-être</a:t>
            </a:r>
          </a:p>
          <a:p>
            <a:pPr marL="800100" lvl="1" indent="-342900"/>
            <a:r>
              <a:rPr lang="fr-FR" sz="1600" dirty="0"/>
              <a:t>Colonne 3 : lien social</a:t>
            </a:r>
          </a:p>
          <a:p>
            <a:pPr marL="800100" lvl="1" indent="-342900"/>
            <a:r>
              <a:rPr lang="fr-FR" sz="1600" dirty="0"/>
              <a:t>Colonne 4 : réponse à questions Santé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31640" y="3717032"/>
            <a:ext cx="705678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fr-FR" dirty="0"/>
              <a:t>2) </a:t>
            </a:r>
            <a:r>
              <a:rPr lang="fr-FR" dirty="0">
                <a:hlinkClick r:id="rId4" action="ppaction://hlinkfile"/>
              </a:rPr>
              <a:t>Tableau 2 : Remarques et suggestions sur les 188 questionnaires SPORT SANTE à l’ABSD</a:t>
            </a:r>
            <a:r>
              <a:rPr lang="fr-FR" dirty="0"/>
              <a:t>, en 3 colonnes</a:t>
            </a:r>
          </a:p>
          <a:p>
            <a:pPr marL="800100" lvl="1" indent="-342900"/>
            <a:r>
              <a:rPr lang="fr-FR" sz="1600" dirty="0"/>
              <a:t>Colonne 1 : Félicitations à ABSD - MERCI</a:t>
            </a:r>
          </a:p>
          <a:p>
            <a:pPr marL="800100" lvl="1" indent="-342900"/>
            <a:r>
              <a:rPr lang="fr-FR" sz="1600" dirty="0"/>
              <a:t>Colonne 2 : Aquagym ABSD = Sport-Santé</a:t>
            </a:r>
          </a:p>
          <a:p>
            <a:pPr marL="800100" lvl="1" indent="-342900"/>
            <a:r>
              <a:rPr lang="fr-FR" sz="1600" dirty="0"/>
              <a:t>Colonne 3 : Comment améliorer encore ?</a:t>
            </a:r>
          </a:p>
        </p:txBody>
      </p:sp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472608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700" dirty="0"/>
              <a:t>Merci de votre attention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949280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251520" y="4401002"/>
            <a:ext cx="5256584" cy="720000"/>
          </a:xfrm>
          <a:prstGeom prst="flowChartPunchedTap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Au plaisir de se retrouver  dans l’eau</a:t>
            </a:r>
          </a:p>
        </p:txBody>
      </p:sp>
      <p:pic>
        <p:nvPicPr>
          <p:cNvPr id="13" name="Image 12" descr="grenouille verte gymna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2209800" cy="2066925"/>
          </a:xfrm>
          <a:prstGeom prst="rect">
            <a:avLst/>
          </a:prstGeom>
        </p:spPr>
      </p:pic>
      <p:pic>
        <p:nvPicPr>
          <p:cNvPr id="11" name="Image 10" descr="grenouille verte danse.jpg"/>
          <p:cNvPicPr>
            <a:picLocks noChangeAspect="1"/>
          </p:cNvPicPr>
          <p:nvPr/>
        </p:nvPicPr>
        <p:blipFill>
          <a:blip r:embed="rId5" cstate="print"/>
          <a:srcRect b="3344"/>
          <a:stretch>
            <a:fillRect/>
          </a:stretch>
        </p:blipFill>
        <p:spPr>
          <a:xfrm>
            <a:off x="2843808" y="2060848"/>
            <a:ext cx="2190750" cy="2016224"/>
          </a:xfrm>
          <a:prstGeom prst="rect">
            <a:avLst/>
          </a:prstGeom>
        </p:spPr>
      </p:pic>
      <p:pic>
        <p:nvPicPr>
          <p:cNvPr id="9" name="Image 8" descr="grenouille verte danse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492896"/>
            <a:ext cx="3073623" cy="384766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1268760"/>
            <a:ext cx="8686800" cy="4968552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Dans la continuité de son activité depuis l’origine en 1998,</a:t>
            </a:r>
          </a:p>
          <a:p>
            <a:pPr marL="363538" indent="0">
              <a:buNone/>
            </a:pPr>
            <a:r>
              <a:rPr lang="fr-FR" sz="1800" dirty="0"/>
              <a:t>l’ABSD s’est engagée en 2022, grâce à son affiliation à l’UFOLEP,</a:t>
            </a:r>
          </a:p>
          <a:p>
            <a:pPr marL="363538" indent="0">
              <a:buNone/>
            </a:pPr>
            <a:r>
              <a:rPr lang="fr-FR" sz="1800" dirty="0"/>
              <a:t>dans </a:t>
            </a:r>
            <a:r>
              <a:rPr lang="fr-FR" sz="1800" b="1" dirty="0"/>
              <a:t>le développement du sport santé</a:t>
            </a:r>
            <a:r>
              <a:rPr lang="fr-FR" sz="1800" dirty="0"/>
              <a:t> pour un public adulte,</a:t>
            </a:r>
          </a:p>
          <a:p>
            <a:pPr marL="363538" indent="0">
              <a:buNone/>
            </a:pPr>
            <a:r>
              <a:rPr lang="fr-FR" sz="1800" dirty="0"/>
              <a:t>en valorisant les activités Aquagym et Natation.</a:t>
            </a:r>
          </a:p>
          <a:p>
            <a:pPr>
              <a:buNone/>
            </a:pPr>
            <a:endParaRPr lang="fr-FR" sz="1800" dirty="0"/>
          </a:p>
          <a:p>
            <a:r>
              <a:rPr lang="fr-FR" sz="1800" dirty="0"/>
              <a:t>A ce titre, l’association a bénéficié d’une subvention attribuée par  l’ANS (Agence Nationale du Sport), suite à appel à projet. </a:t>
            </a:r>
            <a:br>
              <a:rPr lang="fr-FR" sz="1800" dirty="0"/>
            </a:br>
            <a:r>
              <a:rPr lang="fr-FR" sz="1800" dirty="0"/>
              <a:t>« </a:t>
            </a:r>
            <a:r>
              <a:rPr lang="fr-FR" sz="1800" b="1" dirty="0"/>
              <a:t>L’objectif visé est de favoriser  l’accès à toute personne, avec ou sans problème particulier, à la pratique d’une activité physique et sportive régulière, ceci afin de se maintenir en forme le plus longtemps possible dans de bonnes conditions</a:t>
            </a:r>
            <a:r>
              <a:rPr lang="fr-FR" sz="1800" dirty="0"/>
              <a:t> »</a:t>
            </a:r>
          </a:p>
          <a:p>
            <a:pPr>
              <a:buNone/>
            </a:pPr>
            <a:endParaRPr lang="fr-FR" sz="1800" dirty="0"/>
          </a:p>
          <a:p>
            <a:pPr algn="just"/>
            <a:r>
              <a:rPr lang="fr-FR" sz="1800" dirty="0"/>
              <a:t>Fin 2022, l’ABSD, en son Conseil d’Administration, décide d’un questionnaire à adresser à  ses adhérents en 2023 afin de vérifier la bonne adéquation de ses activités aux besoins SPORT et SANTE. Les résultats seront transmis à l’ANS afin de justifier de l’attribution de la subvention et de la bonne utilisation des fonds obtenus.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 - Un questionnaire SPORT-SANTE. Pourquoi ?</a:t>
            </a:r>
          </a:p>
        </p:txBody>
      </p:sp>
      <p:pic>
        <p:nvPicPr>
          <p:cNvPr id="4" name="Image 3" descr="grenouille sportive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344" y="1484784"/>
            <a:ext cx="1347063" cy="1008112"/>
          </a:xfrm>
          <a:prstGeom prst="rect">
            <a:avLst/>
          </a:prstGeom>
        </p:spPr>
      </p:pic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0944" y="5811244"/>
            <a:ext cx="1440160" cy="852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124744"/>
            <a:ext cx="8517632" cy="4824536"/>
          </a:xfrm>
        </p:spPr>
        <p:txBody>
          <a:bodyPr>
            <a:normAutofit/>
          </a:bodyPr>
          <a:lstStyle/>
          <a:p>
            <a:pPr marL="6350" indent="-6350">
              <a:buNone/>
            </a:pPr>
            <a:r>
              <a:rPr lang="fr-FR" sz="1600" dirty="0"/>
              <a:t>Constitution d’un groupe de travail « ABSD –Questionnaire » réunissant 7 membres du CA de l’ABSD : Florence COLLERY, Lenaig COURTAS, Betty DUCOURET, Christiane LEFORT, Marie-Françoise NOILHAN, Martine PHILIPPE, Danielle RAOUL. 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 - Un groupe de travail Questionnaire - Méthodologie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4018" y="5877272"/>
            <a:ext cx="1318462" cy="780127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2022 12 09 Repas ABSD Croix blanche (1037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4032448" cy="2687581"/>
          </a:xfrm>
          <a:prstGeom prst="rect">
            <a:avLst/>
          </a:prstGeom>
        </p:spPr>
      </p:pic>
      <p:pic>
        <p:nvPicPr>
          <p:cNvPr id="7" name="Image 6" descr="Betty Ducouret.JPEG"/>
          <p:cNvPicPr>
            <a:picLocks noChangeAspect="1"/>
          </p:cNvPicPr>
          <p:nvPr/>
        </p:nvPicPr>
        <p:blipFill>
          <a:blip r:embed="rId4" cstate="print"/>
          <a:srcRect l="4671" b="7682"/>
          <a:stretch>
            <a:fillRect/>
          </a:stretch>
        </p:blipFill>
        <p:spPr>
          <a:xfrm>
            <a:off x="5796139" y="2132856"/>
            <a:ext cx="1347020" cy="1980000"/>
          </a:xfrm>
          <a:prstGeom prst="roundRect">
            <a:avLst/>
          </a:prstGeom>
        </p:spPr>
      </p:pic>
      <p:pic>
        <p:nvPicPr>
          <p:cNvPr id="8" name="Image 7" descr="Christiane Lefort.JPEG"/>
          <p:cNvPicPr>
            <a:picLocks noChangeAspect="1"/>
          </p:cNvPicPr>
          <p:nvPr/>
        </p:nvPicPr>
        <p:blipFill>
          <a:blip r:embed="rId5" cstate="print"/>
          <a:srcRect b="7929"/>
          <a:stretch>
            <a:fillRect/>
          </a:stretch>
        </p:blipFill>
        <p:spPr>
          <a:xfrm>
            <a:off x="4283971" y="2132856"/>
            <a:ext cx="1319855" cy="1980000"/>
          </a:xfrm>
          <a:prstGeom prst="roundRect">
            <a:avLst/>
          </a:prstGeom>
        </p:spPr>
      </p:pic>
      <p:pic>
        <p:nvPicPr>
          <p:cNvPr id="9" name="Image 8" descr="Danielle Raoul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11" y="4365104"/>
            <a:ext cx="1330585" cy="2088000"/>
          </a:xfrm>
          <a:prstGeom prst="roundRect">
            <a:avLst/>
          </a:prstGeom>
        </p:spPr>
      </p:pic>
      <p:pic>
        <p:nvPicPr>
          <p:cNvPr id="12" name="Image 11" descr="Martine Philippe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2" y="2132863"/>
            <a:ext cx="1387717" cy="2556000"/>
          </a:xfrm>
          <a:prstGeom prst="roundRect">
            <a:avLst/>
          </a:prstGeom>
        </p:spPr>
      </p:pic>
      <p:pic>
        <p:nvPicPr>
          <p:cNvPr id="11" name="Image 10" descr="Lenaig Courtas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37" y="4509120"/>
            <a:ext cx="1363258" cy="1872000"/>
          </a:xfrm>
          <a:prstGeom prst="roundRect">
            <a:avLst/>
          </a:prstGeom>
        </p:spPr>
      </p:pic>
      <p:pic>
        <p:nvPicPr>
          <p:cNvPr id="10" name="Image 9" descr="Florence Collery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4509120"/>
            <a:ext cx="1314648" cy="1944000"/>
          </a:xfrm>
          <a:prstGeom prst="roundRect">
            <a:avLst/>
          </a:prstGeom>
        </p:spPr>
      </p:pic>
      <p:pic>
        <p:nvPicPr>
          <p:cNvPr id="13" name="Image 12" descr="Marie Françoise Noilhan.JPEG"/>
          <p:cNvPicPr>
            <a:picLocks noChangeAspect="1"/>
          </p:cNvPicPr>
          <p:nvPr/>
        </p:nvPicPr>
        <p:blipFill>
          <a:blip r:embed="rId10" cstate="print"/>
          <a:srcRect b="9826"/>
          <a:stretch>
            <a:fillRect/>
          </a:stretch>
        </p:blipFill>
        <p:spPr>
          <a:xfrm rot="21325730">
            <a:off x="1477723" y="4564637"/>
            <a:ext cx="1230832" cy="1908000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052736"/>
            <a:ext cx="8445624" cy="475252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fr-FR" sz="8000" b="1" u="sng" dirty="0">
                <a:solidFill>
                  <a:srgbClr val="0070C0"/>
                </a:solidFill>
              </a:rPr>
              <a:t>4 temps de travail </a:t>
            </a:r>
          </a:p>
          <a:p>
            <a:pPr algn="ctr">
              <a:buNone/>
            </a:pPr>
            <a:endParaRPr lang="fr-FR" sz="8000" b="1" u="sng" dirty="0">
              <a:solidFill>
                <a:srgbClr val="0070C0"/>
              </a:solidFill>
            </a:endParaRPr>
          </a:p>
          <a:p>
            <a:pPr>
              <a:buNone/>
            </a:pPr>
            <a:endParaRPr lang="fr-FR" sz="900" dirty="0"/>
          </a:p>
          <a:p>
            <a:pPr marL="365125" indent="-6350">
              <a:buNone/>
            </a:pPr>
            <a:r>
              <a:rPr lang="fr-FR" sz="8000" spc="300" dirty="0">
                <a:solidFill>
                  <a:srgbClr val="0070C0"/>
                </a:solidFill>
              </a:rPr>
              <a:t>1</a:t>
            </a:r>
            <a:r>
              <a:rPr lang="fr-FR" sz="8000" b="1" spc="300" dirty="0">
                <a:solidFill>
                  <a:srgbClr val="0070C0"/>
                </a:solidFill>
              </a:rPr>
              <a:t>) Elaboration du questionnaire</a:t>
            </a:r>
            <a:r>
              <a:rPr lang="fr-FR" sz="8000" dirty="0"/>
              <a:t>.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5600" dirty="0"/>
              <a:t>Réunion du 26/01/2023 : Conception du questionnaire : les thèmes à traiter, les items proposés, le plan. </a:t>
            </a:r>
            <a:r>
              <a:rPr lang="fr-FR" sz="5600" dirty="0">
                <a:latin typeface="Bahnschrift SemiBold SemiConden" pitchFamily="34" charset="0"/>
              </a:rPr>
              <a:t>A suivre : LCO élabore questionnaire sur Word</a:t>
            </a:r>
            <a:r>
              <a:rPr lang="fr-FR" sz="5600" dirty="0"/>
              <a:t>.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5600" dirty="0"/>
              <a:t>Réunion du 02/02/2023 : Finalisation du questionnaire. Mise au point des modalités de diffusion. </a:t>
            </a:r>
            <a:r>
              <a:rPr lang="fr-FR" sz="5600" dirty="0">
                <a:latin typeface="Bahnschrift SemiBold SemiConden" pitchFamily="34" charset="0"/>
              </a:rPr>
              <a:t>A suivre : LCO finalise le questionnaire et le courrier accompagnateur sur Word </a:t>
            </a:r>
          </a:p>
          <a:p>
            <a:pPr marL="696912" indent="-342900">
              <a:buFont typeface="+mj-lt"/>
              <a:buAutoNum type="arabicPeriod"/>
            </a:pPr>
            <a:endParaRPr lang="fr-FR" sz="3200" dirty="0"/>
          </a:p>
          <a:p>
            <a:pPr marL="365125" indent="-11113">
              <a:buNone/>
            </a:pPr>
            <a:r>
              <a:rPr lang="fr-FR" sz="8000" b="1" spc="300" dirty="0">
                <a:solidFill>
                  <a:srgbClr val="0070C0"/>
                </a:solidFill>
              </a:rPr>
              <a:t>2) Transmission du questionnaire et du courrier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5600" dirty="0"/>
              <a:t>03/02/2023 : LCO transmet Q + courrier aux membres  du groupe ABSD-Q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5600" dirty="0"/>
              <a:t>05/02/2023 : MPH transmet Q + courrier à Chantal LP + Aurélie, pour validation </a:t>
            </a:r>
            <a:r>
              <a:rPr lang="fr-FR" sz="5600" dirty="0">
                <a:sym typeface="Wingdings" pitchFamily="2" charset="2"/>
              </a:rPr>
              <a:t> OK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5600" dirty="0">
                <a:sym typeface="Wingdings" pitchFamily="2" charset="2"/>
              </a:rPr>
              <a:t>06/02/2023 : MPH </a:t>
            </a:r>
            <a:r>
              <a:rPr lang="fr-FR" sz="5600" dirty="0"/>
              <a:t>transmet Q + courrier aux membres du CA, pour validation </a:t>
            </a:r>
            <a:r>
              <a:rPr lang="fr-FR" sz="5600" dirty="0">
                <a:sym typeface="Wingdings" pitchFamily="2" charset="2"/>
              </a:rPr>
              <a:t> OK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5600" dirty="0">
                <a:sym typeface="Wingdings" pitchFamily="2" charset="2"/>
              </a:rPr>
              <a:t>Semaine du 13/02 au 18/02/2023</a:t>
            </a:r>
          </a:p>
          <a:p>
            <a:pPr marL="952944" lvl="1" indent="-342900">
              <a:buFont typeface="+mj-lt"/>
              <a:buAutoNum type="alphaLcPeriod"/>
            </a:pPr>
            <a:r>
              <a:rPr lang="fr-FR" sz="5200" dirty="0"/>
              <a:t>Information des adhérents par Aurélie de l’enquête SPORT-SANTE </a:t>
            </a:r>
          </a:p>
          <a:p>
            <a:pPr marL="952944" lvl="1" indent="-342900">
              <a:buFont typeface="+mj-lt"/>
              <a:buAutoNum type="alphaLcPeriod"/>
            </a:pPr>
            <a:r>
              <a:rPr lang="fr-FR" sz="5200" dirty="0">
                <a:sym typeface="Wingdings" pitchFamily="2" charset="2"/>
              </a:rPr>
              <a:t>Envoi </a:t>
            </a:r>
            <a:r>
              <a:rPr lang="fr-FR" sz="5200" dirty="0"/>
              <a:t>Q + courrier par mail à tous les adhérents 2022-2023</a:t>
            </a:r>
          </a:p>
          <a:p>
            <a:pPr marL="952944" lvl="1" indent="-342900">
              <a:buFont typeface="+mj-lt"/>
              <a:buAutoNum type="alphaLcPeriod"/>
            </a:pPr>
            <a:r>
              <a:rPr lang="fr-FR" sz="5200" dirty="0"/>
              <a:t>Mise en place d’une urne (confectionnée par CLE) à l’accueil des piscines, destinée à recueillir les questionnaires renseignés</a:t>
            </a:r>
          </a:p>
          <a:p>
            <a:pPr marL="952944" lvl="1" indent="-342900">
              <a:buFont typeface="+mj-lt"/>
              <a:buAutoNum type="alphaLcPeriod"/>
            </a:pPr>
            <a:r>
              <a:rPr lang="fr-FR" sz="5200" dirty="0"/>
              <a:t>Mise à disposition de questionnaires vierges (tirages TIRVIT par FCO) à l’accueil des piscines.</a:t>
            </a:r>
          </a:p>
          <a:p>
            <a:pPr marL="952944" lvl="1" indent="-342900">
              <a:buFont typeface="+mj-lt"/>
              <a:buAutoNum type="alphaLcPeriod"/>
            </a:pPr>
            <a:r>
              <a:rPr lang="fr-FR" sz="5200" dirty="0"/>
              <a:t>Publication du Q + courrier sur le site </a:t>
            </a:r>
            <a:r>
              <a:rPr lang="fr-FR" sz="5200" b="1" i="1" dirty="0"/>
              <a:t>absd22.fr</a:t>
            </a:r>
          </a:p>
          <a:p>
            <a:pPr marL="952944" lvl="1" indent="-342900">
              <a:buFont typeface="+mj-lt"/>
              <a:buAutoNum type="alphaLcPeriod"/>
            </a:pPr>
            <a:endParaRPr lang="fr-FR" sz="4800" b="1" i="1" dirty="0"/>
          </a:p>
          <a:p>
            <a:pPr marL="365125" indent="-11113">
              <a:buNone/>
            </a:pPr>
            <a:r>
              <a:rPr lang="fr-FR" sz="5600" dirty="0"/>
              <a:t>La date limite de remise des questionnaires est finalement établie au </a:t>
            </a:r>
            <a:r>
              <a:rPr lang="fr-FR" sz="5600" b="1" dirty="0"/>
              <a:t>11 mars 2023</a:t>
            </a:r>
            <a:r>
              <a:rPr lang="fr-FR" sz="5600" dirty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 - Un groupe de travail Questionnaire - Méthodologie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21288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300" b="1" u="sng" dirty="0">
                <a:solidFill>
                  <a:srgbClr val="0070C0"/>
                </a:solidFill>
              </a:rPr>
              <a:t>4 temps de travail </a:t>
            </a:r>
          </a:p>
          <a:p>
            <a:pPr marL="365125" indent="-11113">
              <a:buNone/>
            </a:pPr>
            <a:endParaRPr lang="fr-FR" sz="900" dirty="0"/>
          </a:p>
          <a:p>
            <a:pPr marL="365125" indent="-279400">
              <a:buNone/>
            </a:pPr>
            <a:r>
              <a:rPr lang="fr-FR" sz="1800" b="1" spc="300" dirty="0">
                <a:solidFill>
                  <a:srgbClr val="0070C0"/>
                </a:solidFill>
              </a:rPr>
              <a:t>3) Dépouillement et saisie des questionnaires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1600" dirty="0"/>
              <a:t>Fin février : </a:t>
            </a:r>
            <a:r>
              <a:rPr lang="fr-FR" sz="1600" dirty="0">
                <a:latin typeface="Bahnschrift SemiBold SemiConden" pitchFamily="34" charset="0"/>
              </a:rPr>
              <a:t>mise au point du fichier Dépouillement sur EXCEL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1600" dirty="0"/>
              <a:t>Récupération des questionnaires : </a:t>
            </a:r>
            <a:r>
              <a:rPr lang="fr-FR" sz="1600" b="1" u="sng" dirty="0"/>
              <a:t>288</a:t>
            </a:r>
            <a:r>
              <a:rPr lang="fr-FR" sz="1600" dirty="0"/>
              <a:t> au total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1600" dirty="0"/>
              <a:t>4 séances de saisie sur fichier de dépouillement : 02/03/2023 (avec séance de formation préalable à la saisie) ; 09/03/2023 ; 13/03/2023 ; 23/03/2023</a:t>
            </a:r>
          </a:p>
          <a:p>
            <a:pPr marL="696912" indent="-342900">
              <a:buFont typeface="+mj-lt"/>
              <a:buAutoNum type="arabicPeriod"/>
            </a:pPr>
            <a:r>
              <a:rPr lang="fr-FR" sz="1600" dirty="0"/>
              <a:t>Réunion du 06/04/2023 : analyse des 1ers résultats et répartition du Reste à faire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1800" b="1" spc="300" dirty="0">
                <a:solidFill>
                  <a:srgbClr val="0070C0"/>
                </a:solidFill>
              </a:rPr>
              <a:t>4) Exploitation des données de l’enquête et mise en forme des résultats </a:t>
            </a:r>
          </a:p>
          <a:p>
            <a:pPr marL="736092" lvl="1" indent="-342900">
              <a:buFont typeface="+mj-lt"/>
              <a:buAutoNum type="arabicPeriod"/>
            </a:pPr>
            <a:r>
              <a:rPr lang="fr-FR" sz="1600" dirty="0"/>
              <a:t>Avril 2023 : Construction des tableaux et des graphiques</a:t>
            </a:r>
          </a:p>
          <a:p>
            <a:pPr marL="736092" lvl="1" indent="-342900">
              <a:buFont typeface="+mj-lt"/>
              <a:buAutoNum type="arabicPeriod"/>
            </a:pPr>
            <a:r>
              <a:rPr lang="fr-FR" sz="1600" dirty="0"/>
              <a:t>Saisie des commentaires libres en tableaux</a:t>
            </a:r>
          </a:p>
          <a:p>
            <a:pPr marL="736092" lvl="1" indent="-342900">
              <a:buFont typeface="+mj-lt"/>
              <a:buAutoNum type="arabicPeriod"/>
            </a:pPr>
            <a:r>
              <a:rPr lang="fr-FR" sz="1600" dirty="0"/>
              <a:t>Fin avril 2023 : Construction d’un diaporama, avec interprétation des résultats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 - Un groupe de travail Questionnaire - Méthodologie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21288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 - Un groupe de travail Questionnaire - Méthodologie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661248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 descr="2023 Image courrier accompagnate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618" y="692696"/>
            <a:ext cx="4447607" cy="616530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51520" y="2564904"/>
            <a:ext cx="3744416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1600" dirty="0"/>
          </a:p>
          <a:p>
            <a:r>
              <a:rPr lang="fr-FR" sz="1600" dirty="0"/>
              <a:t>Transmission à tous les adhérents :</a:t>
            </a:r>
          </a:p>
          <a:p>
            <a:endParaRPr lang="fr-FR" sz="1600" dirty="0"/>
          </a:p>
          <a:p>
            <a:pPr marL="342900" indent="-342900">
              <a:buAutoNum type="arabicParenR"/>
            </a:pPr>
            <a:r>
              <a:rPr lang="fr-FR" sz="1600" dirty="0"/>
              <a:t>Courrier accompagnateur</a:t>
            </a:r>
          </a:p>
          <a:p>
            <a:pPr marL="342900" indent="-342900">
              <a:buAutoNum type="arabicParenR"/>
            </a:pPr>
            <a:endParaRPr lang="fr-FR" sz="1600" dirty="0"/>
          </a:p>
          <a:p>
            <a:pPr marL="342900" indent="-342900">
              <a:buAutoNum type="arabicParenR"/>
            </a:pPr>
            <a:r>
              <a:rPr lang="fr-FR" sz="1600" dirty="0"/>
              <a:t>Questionnaire SPORT-SANTE</a:t>
            </a:r>
          </a:p>
          <a:p>
            <a:pPr marL="342900" indent="-342900"/>
            <a:endParaRPr lang="fr-FR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 - Un groupe de travail Questionnaire - Méthodologie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05264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2023 Image questionnaire 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3960000" cy="5632871"/>
          </a:xfrm>
          <a:prstGeom prst="rect">
            <a:avLst/>
          </a:prstGeom>
        </p:spPr>
      </p:pic>
      <p:pic>
        <p:nvPicPr>
          <p:cNvPr id="7" name="Image 6" descr="2023 Image questionnaire 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3992" y="908720"/>
            <a:ext cx="3960000" cy="5585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39552" y="908720"/>
            <a:ext cx="8136904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259 </a:t>
            </a:r>
            <a:r>
              <a:rPr lang="fr-FR" dirty="0"/>
              <a:t>adhérents ABSD en 2022-2023</a:t>
            </a:r>
          </a:p>
          <a:p>
            <a:pPr algn="ctr">
              <a:buNone/>
            </a:pPr>
            <a:r>
              <a:rPr lang="fr-FR" b="1" dirty="0"/>
              <a:t> 	</a:t>
            </a:r>
          </a:p>
          <a:p>
            <a:pPr algn="ctr">
              <a:buNone/>
            </a:pP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188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questionnaires reçus =</a:t>
            </a:r>
          </a:p>
          <a:p>
            <a:pPr algn="ctr">
              <a:buNone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</a:rPr>
              <a:t>72,6 %</a:t>
            </a: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 des adhérents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>
            <a:normAutofit fontScale="90000"/>
          </a:bodyPr>
          <a:lstStyle/>
          <a:p>
            <a:pPr algn="ctr"/>
            <a:br>
              <a:rPr lang="fr-FR" sz="2800" dirty="0"/>
            </a:br>
            <a:r>
              <a:rPr lang="fr-FR" sz="2800" dirty="0"/>
              <a:t>III – Les taux de réponse</a:t>
            </a:r>
          </a:p>
        </p:txBody>
      </p:sp>
      <p:pic>
        <p:nvPicPr>
          <p:cNvPr id="5" name="Image 4" descr="2018 logo_hd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68" y="5805264"/>
            <a:ext cx="1124756" cy="665512"/>
          </a:xfrm>
          <a:prstGeom prst="roundRect">
            <a:avLst>
              <a:gd name="adj" fmla="val 300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045024469"/>
              </p:ext>
            </p:extLst>
          </p:nvPr>
        </p:nvGraphicFramePr>
        <p:xfrm>
          <a:off x="4211960" y="4713294"/>
          <a:ext cx="4248472" cy="207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323528" y="2924944"/>
            <a:ext cx="8352928" cy="1572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Un taux de réponse exceptionnel </a:t>
            </a:r>
          </a:p>
          <a:p>
            <a:pPr algn="just"/>
            <a:r>
              <a:rPr lang="fr-FR" sz="2000" b="1" dirty="0"/>
              <a:t>72,6 % </a:t>
            </a:r>
            <a:r>
              <a:rPr lang="fr-FR" sz="2000" dirty="0"/>
              <a:t>des adhérents ont renseigné le questionnaire Sport-Santé proposé, manifestant ainsi leur attachement à leur activité Aquagym et à l'ABSD en particulier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3496</TotalTime>
  <Words>3199</Words>
  <Application>Microsoft Office PowerPoint</Application>
  <PresentationFormat>Affichage à l'écran (4:3)</PresentationFormat>
  <Paragraphs>578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MS Gothic</vt:lpstr>
      <vt:lpstr>Arial</vt:lpstr>
      <vt:lpstr>Bahnschrift SemiBold SemiConden</vt:lpstr>
      <vt:lpstr>Calibri</vt:lpstr>
      <vt:lpstr>Lucida Sans Unicode</vt:lpstr>
      <vt:lpstr>Verdana</vt:lpstr>
      <vt:lpstr>Wingdings</vt:lpstr>
      <vt:lpstr>Wingdings 2</vt:lpstr>
      <vt:lpstr>Wingdings 3</vt:lpstr>
      <vt:lpstr>Rotonde</vt:lpstr>
      <vt:lpstr>Un questionnaire SPORT-SANTE</vt:lpstr>
      <vt:lpstr> ABSD – Questionnaire  SPORT-SANTE</vt:lpstr>
      <vt:lpstr> I - Un questionnaire SPORT-SANTE. Pourquoi ?</vt:lpstr>
      <vt:lpstr> II - Un groupe de travail Questionnaire - Méthodologie</vt:lpstr>
      <vt:lpstr> II - Un groupe de travail Questionnaire - Méthodologie</vt:lpstr>
      <vt:lpstr> II - Un groupe de travail Questionnaire - Méthodologie</vt:lpstr>
      <vt:lpstr> II - Un groupe de travail Questionnaire - Méthodologie</vt:lpstr>
      <vt:lpstr> II - Un groupe de travail Questionnaire - Méthodologie</vt:lpstr>
      <vt:lpstr> III – Les taux de réponse</vt:lpstr>
      <vt:lpstr> III – Les taux de réponse</vt:lpstr>
      <vt:lpstr> III – Les taux de réponse</vt:lpstr>
      <vt:lpstr> III – Les taux de réponse</vt:lpstr>
      <vt:lpstr> IV – Résultats de l’enquête SPORT-SANTE</vt:lpstr>
      <vt:lpstr> IV – Résultats de l’enquête SPORT-SANTE</vt:lpstr>
      <vt:lpstr> IV – Résultats de l’enquête SPORT-SANTE</vt:lpstr>
      <vt:lpstr> IV – Résultats de l’enquête SPORT-SANTE</vt:lpstr>
      <vt:lpstr> IV – Résultats de l’enquête SPORT-SANTE</vt:lpstr>
      <vt:lpstr> IV – Résultats de l’enquête SPORT-SANTE</vt:lpstr>
      <vt:lpstr> IV – Résultats de l’enquête SPORT-SANTE</vt:lpstr>
      <vt:lpstr> IV – Résultats de l’enquête SPORT-SANTE</vt:lpstr>
      <vt:lpstr> IV – Résultats de l’enquête SPORT-SANTE</vt:lpstr>
      <vt:lpstr> IV – Résultats de l’enquête SPORT-SANTE</vt:lpstr>
      <vt:lpstr> V – Des informations SPORT-SANTE à mettre en place</vt:lpstr>
      <vt:lpstr> VI – Les remarques des adhérents sur questions ouvertes</vt:lpstr>
      <vt:lpstr> 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questionnaire SPORT-SANTE</dc:title>
  <dc:creator>Utilisateur</dc:creator>
  <cp:lastModifiedBy>Utilisateur</cp:lastModifiedBy>
  <cp:revision>379</cp:revision>
  <dcterms:created xsi:type="dcterms:W3CDTF">2023-04-27T19:52:22Z</dcterms:created>
  <dcterms:modified xsi:type="dcterms:W3CDTF">2023-05-29T17:31:52Z</dcterms:modified>
</cp:coreProperties>
</file>